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78" r:id="rId8"/>
    <p:sldId id="281" r:id="rId9"/>
    <p:sldId id="284" r:id="rId10"/>
    <p:sldId id="259" r:id="rId11"/>
    <p:sldId id="260" r:id="rId12"/>
    <p:sldId id="261" r:id="rId13"/>
    <p:sldId id="272" r:id="rId14"/>
    <p:sldId id="273" r:id="rId15"/>
    <p:sldId id="274" r:id="rId16"/>
    <p:sldId id="275" r:id="rId17"/>
    <p:sldId id="276" r:id="rId18"/>
    <p:sldId id="277" r:id="rId19"/>
    <p:sldId id="280" r:id="rId20"/>
    <p:sldId id="286" r:id="rId21"/>
    <p:sldId id="279" r:id="rId22"/>
    <p:sldId id="282" r:id="rId23"/>
    <p:sldId id="283" r:id="rId24"/>
    <p:sldId id="266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344E5-F77E-4298-BC3E-88A064DEC39F}" v="1674" dt="2021-06-13T15:06:51.828"/>
    <p1510:client id="{361D82FB-5715-266B-B14C-D6E9D8ED2921}" v="8" dt="2021-06-19T16:33:49.768"/>
    <p1510:client id="{9A68B253-2596-9B95-CC89-51F9FD6EF9CB}" v="84" dt="2021-06-14T01:20:06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6229AC-DADE-4E43-95E8-F847CB8630C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3FE297-CA8B-4798-B034-3C4C308BF788}">
      <dgm:prSet/>
      <dgm:spPr/>
      <dgm:t>
        <a:bodyPr/>
        <a:lstStyle/>
        <a:p>
          <a:r>
            <a:rPr lang="pt-BR"/>
            <a:t>Classificação </a:t>
          </a:r>
          <a:endParaRPr lang="en-US"/>
        </a:p>
      </dgm:t>
    </dgm:pt>
    <dgm:pt modelId="{BB339B07-04DA-497D-84D7-DF3FDA9FD852}" type="parTrans" cxnId="{274F7AB0-12DD-4F34-BA29-44D77CF8F4CC}">
      <dgm:prSet/>
      <dgm:spPr/>
      <dgm:t>
        <a:bodyPr/>
        <a:lstStyle/>
        <a:p>
          <a:endParaRPr lang="en-US"/>
        </a:p>
      </dgm:t>
    </dgm:pt>
    <dgm:pt modelId="{8EBBB7AE-9FA0-4370-8A49-CADA79FF7AA8}" type="sibTrans" cxnId="{274F7AB0-12DD-4F34-BA29-44D77CF8F4CC}">
      <dgm:prSet/>
      <dgm:spPr/>
      <dgm:t>
        <a:bodyPr/>
        <a:lstStyle/>
        <a:p>
          <a:endParaRPr lang="en-US"/>
        </a:p>
      </dgm:t>
    </dgm:pt>
    <dgm:pt modelId="{1B114646-6ECA-467F-AED3-83BA7B5BF486}">
      <dgm:prSet/>
      <dgm:spPr/>
      <dgm:t>
        <a:bodyPr/>
        <a:lstStyle/>
        <a:p>
          <a:r>
            <a:rPr lang="pt-BR"/>
            <a:t>Clusterização</a:t>
          </a:r>
          <a:endParaRPr lang="en-US"/>
        </a:p>
      </dgm:t>
    </dgm:pt>
    <dgm:pt modelId="{05B9F6C9-B2A1-46FE-8488-CC64916AC36D}" type="parTrans" cxnId="{B898B266-5870-46F9-A2A0-7E6F5FB8018F}">
      <dgm:prSet/>
      <dgm:spPr/>
      <dgm:t>
        <a:bodyPr/>
        <a:lstStyle/>
        <a:p>
          <a:endParaRPr lang="en-US"/>
        </a:p>
      </dgm:t>
    </dgm:pt>
    <dgm:pt modelId="{ED717319-42B0-499B-9FC5-EBD42EC93126}" type="sibTrans" cxnId="{B898B266-5870-46F9-A2A0-7E6F5FB8018F}">
      <dgm:prSet/>
      <dgm:spPr/>
      <dgm:t>
        <a:bodyPr/>
        <a:lstStyle/>
        <a:p>
          <a:endParaRPr lang="en-US"/>
        </a:p>
      </dgm:t>
    </dgm:pt>
    <dgm:pt modelId="{4EED05FD-199C-401F-88EB-8FE2C0EFA05B}">
      <dgm:prSet/>
      <dgm:spPr/>
      <dgm:t>
        <a:bodyPr/>
        <a:lstStyle/>
        <a:p>
          <a:r>
            <a:rPr lang="pt-BR"/>
            <a:t>Associação</a:t>
          </a:r>
          <a:endParaRPr lang="en-US"/>
        </a:p>
      </dgm:t>
    </dgm:pt>
    <dgm:pt modelId="{2C10C827-F8B0-4E70-9C08-CF7E52719545}" type="parTrans" cxnId="{629AAA01-7C6E-4C7B-8B21-228320997547}">
      <dgm:prSet/>
      <dgm:spPr/>
      <dgm:t>
        <a:bodyPr/>
        <a:lstStyle/>
        <a:p>
          <a:endParaRPr lang="en-US"/>
        </a:p>
      </dgm:t>
    </dgm:pt>
    <dgm:pt modelId="{06E2A9C9-DF41-459C-BE90-08249F555AAE}" type="sibTrans" cxnId="{629AAA01-7C6E-4C7B-8B21-228320997547}">
      <dgm:prSet/>
      <dgm:spPr/>
      <dgm:t>
        <a:bodyPr/>
        <a:lstStyle/>
        <a:p>
          <a:endParaRPr lang="en-US"/>
        </a:p>
      </dgm:t>
    </dgm:pt>
    <dgm:pt modelId="{F26EF537-3E5D-42B9-A1F8-E03EFF8367D7}">
      <dgm:prSet/>
      <dgm:spPr/>
      <dgm:t>
        <a:bodyPr/>
        <a:lstStyle/>
        <a:p>
          <a:r>
            <a:rPr lang="pt-BR"/>
            <a:t>Regressão</a:t>
          </a:r>
          <a:endParaRPr lang="en-US"/>
        </a:p>
      </dgm:t>
    </dgm:pt>
    <dgm:pt modelId="{8FBD45AF-6794-44D4-BB04-9A807740F732}" type="parTrans" cxnId="{CEAA9D45-25DA-45BA-8434-5800252DCD35}">
      <dgm:prSet/>
      <dgm:spPr/>
      <dgm:t>
        <a:bodyPr/>
        <a:lstStyle/>
        <a:p>
          <a:endParaRPr lang="en-US"/>
        </a:p>
      </dgm:t>
    </dgm:pt>
    <dgm:pt modelId="{DBAE6643-49EE-4373-B50F-86B12E53C40B}" type="sibTrans" cxnId="{CEAA9D45-25DA-45BA-8434-5800252DCD35}">
      <dgm:prSet/>
      <dgm:spPr/>
      <dgm:t>
        <a:bodyPr/>
        <a:lstStyle/>
        <a:p>
          <a:endParaRPr lang="en-US"/>
        </a:p>
      </dgm:t>
    </dgm:pt>
    <dgm:pt modelId="{4B9FBFFE-11CE-428C-B9D7-9FE880235D2E}" type="pres">
      <dgm:prSet presAssocID="{C66229AC-DADE-4E43-95E8-F847CB8630C3}" presName="linear" presStyleCnt="0">
        <dgm:presLayoutVars>
          <dgm:dir/>
          <dgm:animLvl val="lvl"/>
          <dgm:resizeHandles val="exact"/>
        </dgm:presLayoutVars>
      </dgm:prSet>
      <dgm:spPr/>
    </dgm:pt>
    <dgm:pt modelId="{AF666DA0-CC95-46FD-BE22-1B0DEF0F2F12}" type="pres">
      <dgm:prSet presAssocID="{003FE297-CA8B-4798-B034-3C4C308BF788}" presName="parentLin" presStyleCnt="0"/>
      <dgm:spPr/>
    </dgm:pt>
    <dgm:pt modelId="{F1EE6F91-9CC4-4514-A040-4521E5D315C4}" type="pres">
      <dgm:prSet presAssocID="{003FE297-CA8B-4798-B034-3C4C308BF788}" presName="parentLeftMargin" presStyleLbl="node1" presStyleIdx="0" presStyleCnt="4"/>
      <dgm:spPr/>
    </dgm:pt>
    <dgm:pt modelId="{DCBAE18C-856A-4C13-94D8-53D241B94BA9}" type="pres">
      <dgm:prSet presAssocID="{003FE297-CA8B-4798-B034-3C4C308BF7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CB02B67-6B69-42C0-822A-A631AA684777}" type="pres">
      <dgm:prSet presAssocID="{003FE297-CA8B-4798-B034-3C4C308BF788}" presName="negativeSpace" presStyleCnt="0"/>
      <dgm:spPr/>
    </dgm:pt>
    <dgm:pt modelId="{281C557A-BD2D-4946-8781-B8EA45DD71E5}" type="pres">
      <dgm:prSet presAssocID="{003FE297-CA8B-4798-B034-3C4C308BF788}" presName="childText" presStyleLbl="conFgAcc1" presStyleIdx="0" presStyleCnt="4">
        <dgm:presLayoutVars>
          <dgm:bulletEnabled val="1"/>
        </dgm:presLayoutVars>
      </dgm:prSet>
      <dgm:spPr/>
    </dgm:pt>
    <dgm:pt modelId="{01FF2D25-BADC-43E6-8408-7242156A8D57}" type="pres">
      <dgm:prSet presAssocID="{8EBBB7AE-9FA0-4370-8A49-CADA79FF7AA8}" presName="spaceBetweenRectangles" presStyleCnt="0"/>
      <dgm:spPr/>
    </dgm:pt>
    <dgm:pt modelId="{C3050A49-9AA3-4A2F-A66E-F44D2DF896D1}" type="pres">
      <dgm:prSet presAssocID="{1B114646-6ECA-467F-AED3-83BA7B5BF486}" presName="parentLin" presStyleCnt="0"/>
      <dgm:spPr/>
    </dgm:pt>
    <dgm:pt modelId="{837F74E8-09C0-4EAB-BBCE-92B1F97D9FAE}" type="pres">
      <dgm:prSet presAssocID="{1B114646-6ECA-467F-AED3-83BA7B5BF486}" presName="parentLeftMargin" presStyleLbl="node1" presStyleIdx="0" presStyleCnt="4"/>
      <dgm:spPr/>
    </dgm:pt>
    <dgm:pt modelId="{0324943C-4897-4082-9E06-CBB16A812F16}" type="pres">
      <dgm:prSet presAssocID="{1B114646-6ECA-467F-AED3-83BA7B5BF48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2B29C1-C037-445B-9CFC-5AE7E3765793}" type="pres">
      <dgm:prSet presAssocID="{1B114646-6ECA-467F-AED3-83BA7B5BF486}" presName="negativeSpace" presStyleCnt="0"/>
      <dgm:spPr/>
    </dgm:pt>
    <dgm:pt modelId="{E0B08D96-25E5-4442-A7EA-0AF6E9DABD18}" type="pres">
      <dgm:prSet presAssocID="{1B114646-6ECA-467F-AED3-83BA7B5BF486}" presName="childText" presStyleLbl="conFgAcc1" presStyleIdx="1" presStyleCnt="4">
        <dgm:presLayoutVars>
          <dgm:bulletEnabled val="1"/>
        </dgm:presLayoutVars>
      </dgm:prSet>
      <dgm:spPr/>
    </dgm:pt>
    <dgm:pt modelId="{BC6910A8-EF5B-450B-BEE8-E265F082E577}" type="pres">
      <dgm:prSet presAssocID="{ED717319-42B0-499B-9FC5-EBD42EC93126}" presName="spaceBetweenRectangles" presStyleCnt="0"/>
      <dgm:spPr/>
    </dgm:pt>
    <dgm:pt modelId="{227CD699-CFEF-45FB-80AD-DDC401BA1928}" type="pres">
      <dgm:prSet presAssocID="{4EED05FD-199C-401F-88EB-8FE2C0EFA05B}" presName="parentLin" presStyleCnt="0"/>
      <dgm:spPr/>
    </dgm:pt>
    <dgm:pt modelId="{BD9E00FD-8AAE-4C6B-BD67-229EE99C6887}" type="pres">
      <dgm:prSet presAssocID="{4EED05FD-199C-401F-88EB-8FE2C0EFA05B}" presName="parentLeftMargin" presStyleLbl="node1" presStyleIdx="1" presStyleCnt="4"/>
      <dgm:spPr/>
    </dgm:pt>
    <dgm:pt modelId="{8EB3F2DC-529C-497D-BE95-8DEDD6496B44}" type="pres">
      <dgm:prSet presAssocID="{4EED05FD-199C-401F-88EB-8FE2C0EFA05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8421C9-6E3F-4A6C-A500-434B288A287D}" type="pres">
      <dgm:prSet presAssocID="{4EED05FD-199C-401F-88EB-8FE2C0EFA05B}" presName="negativeSpace" presStyleCnt="0"/>
      <dgm:spPr/>
    </dgm:pt>
    <dgm:pt modelId="{7F9A2797-C5F8-48D7-9E38-23E532EAD643}" type="pres">
      <dgm:prSet presAssocID="{4EED05FD-199C-401F-88EB-8FE2C0EFA05B}" presName="childText" presStyleLbl="conFgAcc1" presStyleIdx="2" presStyleCnt="4">
        <dgm:presLayoutVars>
          <dgm:bulletEnabled val="1"/>
        </dgm:presLayoutVars>
      </dgm:prSet>
      <dgm:spPr/>
    </dgm:pt>
    <dgm:pt modelId="{B1E5B489-F594-4E4A-9C28-70AABA1647F9}" type="pres">
      <dgm:prSet presAssocID="{06E2A9C9-DF41-459C-BE90-08249F555AAE}" presName="spaceBetweenRectangles" presStyleCnt="0"/>
      <dgm:spPr/>
    </dgm:pt>
    <dgm:pt modelId="{1A2CBC8D-1ACE-40DB-9FDB-5446DB7EE733}" type="pres">
      <dgm:prSet presAssocID="{F26EF537-3E5D-42B9-A1F8-E03EFF8367D7}" presName="parentLin" presStyleCnt="0"/>
      <dgm:spPr/>
    </dgm:pt>
    <dgm:pt modelId="{A73F005D-495D-481E-A4D8-29ABEC08BBCD}" type="pres">
      <dgm:prSet presAssocID="{F26EF537-3E5D-42B9-A1F8-E03EFF8367D7}" presName="parentLeftMargin" presStyleLbl="node1" presStyleIdx="2" presStyleCnt="4"/>
      <dgm:spPr/>
    </dgm:pt>
    <dgm:pt modelId="{9C933F60-5A0F-480E-B63F-6B72FEAA0E7B}" type="pres">
      <dgm:prSet presAssocID="{F26EF537-3E5D-42B9-A1F8-E03EFF8367D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6B935AF-5D12-47EF-92E2-A94C133E00EC}" type="pres">
      <dgm:prSet presAssocID="{F26EF537-3E5D-42B9-A1F8-E03EFF8367D7}" presName="negativeSpace" presStyleCnt="0"/>
      <dgm:spPr/>
    </dgm:pt>
    <dgm:pt modelId="{299E63AD-8FAB-478F-8070-F936CEA1957C}" type="pres">
      <dgm:prSet presAssocID="{F26EF537-3E5D-42B9-A1F8-E03EFF8367D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29AAA01-7C6E-4C7B-8B21-228320997547}" srcId="{C66229AC-DADE-4E43-95E8-F847CB8630C3}" destId="{4EED05FD-199C-401F-88EB-8FE2C0EFA05B}" srcOrd="2" destOrd="0" parTransId="{2C10C827-F8B0-4E70-9C08-CF7E52719545}" sibTransId="{06E2A9C9-DF41-459C-BE90-08249F555AAE}"/>
    <dgm:cxn modelId="{95D85E1E-FDDF-45E5-8E80-CE7BD44DFB38}" type="presOf" srcId="{003FE297-CA8B-4798-B034-3C4C308BF788}" destId="{F1EE6F91-9CC4-4514-A040-4521E5D315C4}" srcOrd="0" destOrd="0" presId="urn:microsoft.com/office/officeart/2005/8/layout/list1"/>
    <dgm:cxn modelId="{2B847C63-F4CE-45DB-B973-1BA00B7B2769}" type="presOf" srcId="{003FE297-CA8B-4798-B034-3C4C308BF788}" destId="{DCBAE18C-856A-4C13-94D8-53D241B94BA9}" srcOrd="1" destOrd="0" presId="urn:microsoft.com/office/officeart/2005/8/layout/list1"/>
    <dgm:cxn modelId="{CEAA9D45-25DA-45BA-8434-5800252DCD35}" srcId="{C66229AC-DADE-4E43-95E8-F847CB8630C3}" destId="{F26EF537-3E5D-42B9-A1F8-E03EFF8367D7}" srcOrd="3" destOrd="0" parTransId="{8FBD45AF-6794-44D4-BB04-9A807740F732}" sibTransId="{DBAE6643-49EE-4373-B50F-86B12E53C40B}"/>
    <dgm:cxn modelId="{B898B266-5870-46F9-A2A0-7E6F5FB8018F}" srcId="{C66229AC-DADE-4E43-95E8-F847CB8630C3}" destId="{1B114646-6ECA-467F-AED3-83BA7B5BF486}" srcOrd="1" destOrd="0" parTransId="{05B9F6C9-B2A1-46FE-8488-CC64916AC36D}" sibTransId="{ED717319-42B0-499B-9FC5-EBD42EC93126}"/>
    <dgm:cxn modelId="{1EFC444F-1AA7-4769-BE8D-853ED4E93254}" type="presOf" srcId="{4EED05FD-199C-401F-88EB-8FE2C0EFA05B}" destId="{8EB3F2DC-529C-497D-BE95-8DEDD6496B44}" srcOrd="1" destOrd="0" presId="urn:microsoft.com/office/officeart/2005/8/layout/list1"/>
    <dgm:cxn modelId="{7C451F81-1E04-4FAF-AEF8-5AF024B6F886}" type="presOf" srcId="{F26EF537-3E5D-42B9-A1F8-E03EFF8367D7}" destId="{9C933F60-5A0F-480E-B63F-6B72FEAA0E7B}" srcOrd="1" destOrd="0" presId="urn:microsoft.com/office/officeart/2005/8/layout/list1"/>
    <dgm:cxn modelId="{403D9486-A2BB-483F-9129-DABE83ECBD8E}" type="presOf" srcId="{1B114646-6ECA-467F-AED3-83BA7B5BF486}" destId="{0324943C-4897-4082-9E06-CBB16A812F16}" srcOrd="1" destOrd="0" presId="urn:microsoft.com/office/officeart/2005/8/layout/list1"/>
    <dgm:cxn modelId="{728CDBA9-9613-41A8-A919-075666718320}" type="presOf" srcId="{4EED05FD-199C-401F-88EB-8FE2C0EFA05B}" destId="{BD9E00FD-8AAE-4C6B-BD67-229EE99C6887}" srcOrd="0" destOrd="0" presId="urn:microsoft.com/office/officeart/2005/8/layout/list1"/>
    <dgm:cxn modelId="{274F7AB0-12DD-4F34-BA29-44D77CF8F4CC}" srcId="{C66229AC-DADE-4E43-95E8-F847CB8630C3}" destId="{003FE297-CA8B-4798-B034-3C4C308BF788}" srcOrd="0" destOrd="0" parTransId="{BB339B07-04DA-497D-84D7-DF3FDA9FD852}" sibTransId="{8EBBB7AE-9FA0-4370-8A49-CADA79FF7AA8}"/>
    <dgm:cxn modelId="{BD8F39DD-2F97-4B8C-A708-743EEB00276F}" type="presOf" srcId="{C66229AC-DADE-4E43-95E8-F847CB8630C3}" destId="{4B9FBFFE-11CE-428C-B9D7-9FE880235D2E}" srcOrd="0" destOrd="0" presId="urn:microsoft.com/office/officeart/2005/8/layout/list1"/>
    <dgm:cxn modelId="{394806DE-2BA1-471E-A67E-9B800B2F3FA1}" type="presOf" srcId="{F26EF537-3E5D-42B9-A1F8-E03EFF8367D7}" destId="{A73F005D-495D-481E-A4D8-29ABEC08BBCD}" srcOrd="0" destOrd="0" presId="urn:microsoft.com/office/officeart/2005/8/layout/list1"/>
    <dgm:cxn modelId="{5682E1F8-FF75-4852-8F8B-32252F0C2CBA}" type="presOf" srcId="{1B114646-6ECA-467F-AED3-83BA7B5BF486}" destId="{837F74E8-09C0-4EAB-BBCE-92B1F97D9FAE}" srcOrd="0" destOrd="0" presId="urn:microsoft.com/office/officeart/2005/8/layout/list1"/>
    <dgm:cxn modelId="{E969773A-79E6-4B36-9ED9-457C9ADCC152}" type="presParOf" srcId="{4B9FBFFE-11CE-428C-B9D7-9FE880235D2E}" destId="{AF666DA0-CC95-46FD-BE22-1B0DEF0F2F12}" srcOrd="0" destOrd="0" presId="urn:microsoft.com/office/officeart/2005/8/layout/list1"/>
    <dgm:cxn modelId="{2D7E2168-BA40-4C48-8D9F-ED2729AB493A}" type="presParOf" srcId="{AF666DA0-CC95-46FD-BE22-1B0DEF0F2F12}" destId="{F1EE6F91-9CC4-4514-A040-4521E5D315C4}" srcOrd="0" destOrd="0" presId="urn:microsoft.com/office/officeart/2005/8/layout/list1"/>
    <dgm:cxn modelId="{16C6730D-B719-4FF2-A971-105F29B6500A}" type="presParOf" srcId="{AF666DA0-CC95-46FD-BE22-1B0DEF0F2F12}" destId="{DCBAE18C-856A-4C13-94D8-53D241B94BA9}" srcOrd="1" destOrd="0" presId="urn:microsoft.com/office/officeart/2005/8/layout/list1"/>
    <dgm:cxn modelId="{47748BF7-A298-4EEF-9BF0-8321B2866739}" type="presParOf" srcId="{4B9FBFFE-11CE-428C-B9D7-9FE880235D2E}" destId="{FCB02B67-6B69-42C0-822A-A631AA684777}" srcOrd="1" destOrd="0" presId="urn:microsoft.com/office/officeart/2005/8/layout/list1"/>
    <dgm:cxn modelId="{BFDFC2F1-BF35-43FE-80D8-96635C149373}" type="presParOf" srcId="{4B9FBFFE-11CE-428C-B9D7-9FE880235D2E}" destId="{281C557A-BD2D-4946-8781-B8EA45DD71E5}" srcOrd="2" destOrd="0" presId="urn:microsoft.com/office/officeart/2005/8/layout/list1"/>
    <dgm:cxn modelId="{9D1CE543-76A5-4B37-A6B4-970F596E0D72}" type="presParOf" srcId="{4B9FBFFE-11CE-428C-B9D7-9FE880235D2E}" destId="{01FF2D25-BADC-43E6-8408-7242156A8D57}" srcOrd="3" destOrd="0" presId="urn:microsoft.com/office/officeart/2005/8/layout/list1"/>
    <dgm:cxn modelId="{3D792AF7-6978-4FCD-83DF-16F0A1F971C6}" type="presParOf" srcId="{4B9FBFFE-11CE-428C-B9D7-9FE880235D2E}" destId="{C3050A49-9AA3-4A2F-A66E-F44D2DF896D1}" srcOrd="4" destOrd="0" presId="urn:microsoft.com/office/officeart/2005/8/layout/list1"/>
    <dgm:cxn modelId="{401A6E85-9342-4E7B-8F95-C6280A50A764}" type="presParOf" srcId="{C3050A49-9AA3-4A2F-A66E-F44D2DF896D1}" destId="{837F74E8-09C0-4EAB-BBCE-92B1F97D9FAE}" srcOrd="0" destOrd="0" presId="urn:microsoft.com/office/officeart/2005/8/layout/list1"/>
    <dgm:cxn modelId="{9279A333-C222-486B-A8AF-425B241A5754}" type="presParOf" srcId="{C3050A49-9AA3-4A2F-A66E-F44D2DF896D1}" destId="{0324943C-4897-4082-9E06-CBB16A812F16}" srcOrd="1" destOrd="0" presId="urn:microsoft.com/office/officeart/2005/8/layout/list1"/>
    <dgm:cxn modelId="{AC794AA6-9E2E-4197-8D97-DE4F5B0FBC8E}" type="presParOf" srcId="{4B9FBFFE-11CE-428C-B9D7-9FE880235D2E}" destId="{B52B29C1-C037-445B-9CFC-5AE7E3765793}" srcOrd="5" destOrd="0" presId="urn:microsoft.com/office/officeart/2005/8/layout/list1"/>
    <dgm:cxn modelId="{FF813C6D-1ED9-47EB-B941-BF66C288FA10}" type="presParOf" srcId="{4B9FBFFE-11CE-428C-B9D7-9FE880235D2E}" destId="{E0B08D96-25E5-4442-A7EA-0AF6E9DABD18}" srcOrd="6" destOrd="0" presId="urn:microsoft.com/office/officeart/2005/8/layout/list1"/>
    <dgm:cxn modelId="{52F9C414-4614-4299-9802-38DDB9B0F365}" type="presParOf" srcId="{4B9FBFFE-11CE-428C-B9D7-9FE880235D2E}" destId="{BC6910A8-EF5B-450B-BEE8-E265F082E577}" srcOrd="7" destOrd="0" presId="urn:microsoft.com/office/officeart/2005/8/layout/list1"/>
    <dgm:cxn modelId="{CF87A62D-4790-4DD7-B101-721D0FE49A56}" type="presParOf" srcId="{4B9FBFFE-11CE-428C-B9D7-9FE880235D2E}" destId="{227CD699-CFEF-45FB-80AD-DDC401BA1928}" srcOrd="8" destOrd="0" presId="urn:microsoft.com/office/officeart/2005/8/layout/list1"/>
    <dgm:cxn modelId="{73C1F525-9ED5-4B33-AFFE-1AC9ECC20D9E}" type="presParOf" srcId="{227CD699-CFEF-45FB-80AD-DDC401BA1928}" destId="{BD9E00FD-8AAE-4C6B-BD67-229EE99C6887}" srcOrd="0" destOrd="0" presId="urn:microsoft.com/office/officeart/2005/8/layout/list1"/>
    <dgm:cxn modelId="{ED0BC6F5-961E-4D80-A790-D27E5AE23760}" type="presParOf" srcId="{227CD699-CFEF-45FB-80AD-DDC401BA1928}" destId="{8EB3F2DC-529C-497D-BE95-8DEDD6496B44}" srcOrd="1" destOrd="0" presId="urn:microsoft.com/office/officeart/2005/8/layout/list1"/>
    <dgm:cxn modelId="{2DD98CB7-EA47-4AEF-BD80-FD3F31EDB70A}" type="presParOf" srcId="{4B9FBFFE-11CE-428C-B9D7-9FE880235D2E}" destId="{6D8421C9-6E3F-4A6C-A500-434B288A287D}" srcOrd="9" destOrd="0" presId="urn:microsoft.com/office/officeart/2005/8/layout/list1"/>
    <dgm:cxn modelId="{3003C6BD-831A-4B63-9702-06852534BC01}" type="presParOf" srcId="{4B9FBFFE-11CE-428C-B9D7-9FE880235D2E}" destId="{7F9A2797-C5F8-48D7-9E38-23E532EAD643}" srcOrd="10" destOrd="0" presId="urn:microsoft.com/office/officeart/2005/8/layout/list1"/>
    <dgm:cxn modelId="{DE8242C0-09F9-43A2-A224-CB1008316B95}" type="presParOf" srcId="{4B9FBFFE-11CE-428C-B9D7-9FE880235D2E}" destId="{B1E5B489-F594-4E4A-9C28-70AABA1647F9}" srcOrd="11" destOrd="0" presId="urn:microsoft.com/office/officeart/2005/8/layout/list1"/>
    <dgm:cxn modelId="{7108B8EE-94F7-4E8D-AF31-16BB5DF941CF}" type="presParOf" srcId="{4B9FBFFE-11CE-428C-B9D7-9FE880235D2E}" destId="{1A2CBC8D-1ACE-40DB-9FDB-5446DB7EE733}" srcOrd="12" destOrd="0" presId="urn:microsoft.com/office/officeart/2005/8/layout/list1"/>
    <dgm:cxn modelId="{1F240A95-0C4F-495D-A58A-051C78FB222B}" type="presParOf" srcId="{1A2CBC8D-1ACE-40DB-9FDB-5446DB7EE733}" destId="{A73F005D-495D-481E-A4D8-29ABEC08BBCD}" srcOrd="0" destOrd="0" presId="urn:microsoft.com/office/officeart/2005/8/layout/list1"/>
    <dgm:cxn modelId="{31CD94A1-DC76-40CF-8B25-D44F2C179986}" type="presParOf" srcId="{1A2CBC8D-1ACE-40DB-9FDB-5446DB7EE733}" destId="{9C933F60-5A0F-480E-B63F-6B72FEAA0E7B}" srcOrd="1" destOrd="0" presId="urn:microsoft.com/office/officeart/2005/8/layout/list1"/>
    <dgm:cxn modelId="{411E5B95-1B00-4DAF-B55B-5F65B4FA3504}" type="presParOf" srcId="{4B9FBFFE-11CE-428C-B9D7-9FE880235D2E}" destId="{96B935AF-5D12-47EF-92E2-A94C133E00EC}" srcOrd="13" destOrd="0" presId="urn:microsoft.com/office/officeart/2005/8/layout/list1"/>
    <dgm:cxn modelId="{E6F3E66C-C3E0-4355-A488-44AE28941497}" type="presParOf" srcId="{4B9FBFFE-11CE-428C-B9D7-9FE880235D2E}" destId="{299E63AD-8FAB-478F-8070-F936CEA1957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8065F2-059B-4F05-BE78-D9FCF949EBF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8CD787F-1730-4E11-8A1E-047091385FF7}">
      <dgm:prSet/>
      <dgm:spPr/>
      <dgm:t>
        <a:bodyPr/>
        <a:lstStyle/>
        <a:p>
          <a:r>
            <a:rPr lang="pt-BR"/>
            <a:t>Aprimorar a apresentação dos dados no front-end através de gráficos e estatísticas obtidas pelo algoritmo utilizado. </a:t>
          </a:r>
          <a:endParaRPr lang="en-US"/>
        </a:p>
      </dgm:t>
    </dgm:pt>
    <dgm:pt modelId="{21704DEC-CA9A-48E4-AF43-22AF7D02B6F6}" type="parTrans" cxnId="{BD6651DD-EA0C-4C4A-910E-3A46A37F2531}">
      <dgm:prSet/>
      <dgm:spPr/>
      <dgm:t>
        <a:bodyPr/>
        <a:lstStyle/>
        <a:p>
          <a:endParaRPr lang="en-US"/>
        </a:p>
      </dgm:t>
    </dgm:pt>
    <dgm:pt modelId="{80FB613A-CF27-4A6D-8E00-C58EDD2ADCCF}" type="sibTrans" cxnId="{BD6651DD-EA0C-4C4A-910E-3A46A37F2531}">
      <dgm:prSet/>
      <dgm:spPr/>
      <dgm:t>
        <a:bodyPr/>
        <a:lstStyle/>
        <a:p>
          <a:endParaRPr lang="en-US"/>
        </a:p>
      </dgm:t>
    </dgm:pt>
    <dgm:pt modelId="{3D717CC8-35DD-4076-874A-FEFDAEBCB54F}">
      <dgm:prSet/>
      <dgm:spPr/>
      <dgm:t>
        <a:bodyPr/>
        <a:lstStyle/>
        <a:p>
          <a:r>
            <a:rPr lang="pt-BR"/>
            <a:t>• Desenvolver a possibilidade de trocar a moeda trabalhada e o intervalo de tempo. </a:t>
          </a:r>
          <a:endParaRPr lang="en-US"/>
        </a:p>
      </dgm:t>
    </dgm:pt>
    <dgm:pt modelId="{7B147329-E6D5-4153-B29A-F11220157E74}" type="parTrans" cxnId="{FD4864E7-7ECB-4B73-A44F-CC7F06777272}">
      <dgm:prSet/>
      <dgm:spPr/>
      <dgm:t>
        <a:bodyPr/>
        <a:lstStyle/>
        <a:p>
          <a:endParaRPr lang="en-US"/>
        </a:p>
      </dgm:t>
    </dgm:pt>
    <dgm:pt modelId="{866D7694-4920-44C8-99B4-EBEDB1DA10FF}" type="sibTrans" cxnId="{FD4864E7-7ECB-4B73-A44F-CC7F06777272}">
      <dgm:prSet/>
      <dgm:spPr/>
      <dgm:t>
        <a:bodyPr/>
        <a:lstStyle/>
        <a:p>
          <a:endParaRPr lang="en-US"/>
        </a:p>
      </dgm:t>
    </dgm:pt>
    <dgm:pt modelId="{8446007D-596C-44CC-A511-6A24D8659FAE}">
      <dgm:prSet/>
      <dgm:spPr/>
      <dgm:t>
        <a:bodyPr/>
        <a:lstStyle/>
        <a:p>
          <a:r>
            <a:rPr lang="pt-BR"/>
            <a:t>• Utilizar uma base de dados diferente de um arquivo csv para melhorar o desempenho da previsão.</a:t>
          </a:r>
          <a:endParaRPr lang="en-US"/>
        </a:p>
      </dgm:t>
    </dgm:pt>
    <dgm:pt modelId="{D5FDC844-F654-4A3D-A940-65C3C666949C}" type="parTrans" cxnId="{4128FC18-0B80-4475-8FED-3A2B8AB24BDA}">
      <dgm:prSet/>
      <dgm:spPr/>
      <dgm:t>
        <a:bodyPr/>
        <a:lstStyle/>
        <a:p>
          <a:endParaRPr lang="en-US"/>
        </a:p>
      </dgm:t>
    </dgm:pt>
    <dgm:pt modelId="{B6D7F781-864B-4C62-9FE3-69B84782715B}" type="sibTrans" cxnId="{4128FC18-0B80-4475-8FED-3A2B8AB24BDA}">
      <dgm:prSet/>
      <dgm:spPr/>
      <dgm:t>
        <a:bodyPr/>
        <a:lstStyle/>
        <a:p>
          <a:endParaRPr lang="en-US"/>
        </a:p>
      </dgm:t>
    </dgm:pt>
    <dgm:pt modelId="{08C3C290-B997-46FE-9259-C848CEF27C5C}" type="pres">
      <dgm:prSet presAssocID="{208065F2-059B-4F05-BE78-D9FCF949EBFF}" presName="linear" presStyleCnt="0">
        <dgm:presLayoutVars>
          <dgm:animLvl val="lvl"/>
          <dgm:resizeHandles val="exact"/>
        </dgm:presLayoutVars>
      </dgm:prSet>
      <dgm:spPr/>
    </dgm:pt>
    <dgm:pt modelId="{1B177611-9D5E-4BF9-87E0-1DC41520C494}" type="pres">
      <dgm:prSet presAssocID="{A8CD787F-1730-4E11-8A1E-047091385F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A581F4B-C137-49C4-8611-80DF88C1B89D}" type="pres">
      <dgm:prSet presAssocID="{80FB613A-CF27-4A6D-8E00-C58EDD2ADCCF}" presName="spacer" presStyleCnt="0"/>
      <dgm:spPr/>
    </dgm:pt>
    <dgm:pt modelId="{BE30AA69-20B4-4EC1-99CE-63931A28022B}" type="pres">
      <dgm:prSet presAssocID="{3D717CC8-35DD-4076-874A-FEFDAEBCB54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F22FA6-9D8E-4E1E-AF53-71ED68C84ED4}" type="pres">
      <dgm:prSet presAssocID="{866D7694-4920-44C8-99B4-EBEDB1DA10FF}" presName="spacer" presStyleCnt="0"/>
      <dgm:spPr/>
    </dgm:pt>
    <dgm:pt modelId="{5C9B26FE-A457-428B-9176-B1EAC301FCEA}" type="pres">
      <dgm:prSet presAssocID="{8446007D-596C-44CC-A511-6A24D8659FA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128FC18-0B80-4475-8FED-3A2B8AB24BDA}" srcId="{208065F2-059B-4F05-BE78-D9FCF949EBFF}" destId="{8446007D-596C-44CC-A511-6A24D8659FAE}" srcOrd="2" destOrd="0" parTransId="{D5FDC844-F654-4A3D-A940-65C3C666949C}" sibTransId="{B6D7F781-864B-4C62-9FE3-69B84782715B}"/>
    <dgm:cxn modelId="{251DA464-CB52-4ED4-B69B-DAF9DF3FE6D3}" type="presOf" srcId="{208065F2-059B-4F05-BE78-D9FCF949EBFF}" destId="{08C3C290-B997-46FE-9259-C848CEF27C5C}" srcOrd="0" destOrd="0" presId="urn:microsoft.com/office/officeart/2005/8/layout/vList2"/>
    <dgm:cxn modelId="{1E789CAA-3303-46E1-848A-658CA21EC300}" type="presOf" srcId="{A8CD787F-1730-4E11-8A1E-047091385FF7}" destId="{1B177611-9D5E-4BF9-87E0-1DC41520C494}" srcOrd="0" destOrd="0" presId="urn:microsoft.com/office/officeart/2005/8/layout/vList2"/>
    <dgm:cxn modelId="{BD6651DD-EA0C-4C4A-910E-3A46A37F2531}" srcId="{208065F2-059B-4F05-BE78-D9FCF949EBFF}" destId="{A8CD787F-1730-4E11-8A1E-047091385FF7}" srcOrd="0" destOrd="0" parTransId="{21704DEC-CA9A-48E4-AF43-22AF7D02B6F6}" sibTransId="{80FB613A-CF27-4A6D-8E00-C58EDD2ADCCF}"/>
    <dgm:cxn modelId="{952B93E0-5C40-4C10-B75A-833C785A66B7}" type="presOf" srcId="{8446007D-596C-44CC-A511-6A24D8659FAE}" destId="{5C9B26FE-A457-428B-9176-B1EAC301FCEA}" srcOrd="0" destOrd="0" presId="urn:microsoft.com/office/officeart/2005/8/layout/vList2"/>
    <dgm:cxn modelId="{62FFDAE0-5F8A-4C9A-8D91-F730E5D81699}" type="presOf" srcId="{3D717CC8-35DD-4076-874A-FEFDAEBCB54F}" destId="{BE30AA69-20B4-4EC1-99CE-63931A28022B}" srcOrd="0" destOrd="0" presId="urn:microsoft.com/office/officeart/2005/8/layout/vList2"/>
    <dgm:cxn modelId="{FD4864E7-7ECB-4B73-A44F-CC7F06777272}" srcId="{208065F2-059B-4F05-BE78-D9FCF949EBFF}" destId="{3D717CC8-35DD-4076-874A-FEFDAEBCB54F}" srcOrd="1" destOrd="0" parTransId="{7B147329-E6D5-4153-B29A-F11220157E74}" sibTransId="{866D7694-4920-44C8-99B4-EBEDB1DA10FF}"/>
    <dgm:cxn modelId="{DE2E4635-23F5-4564-915F-D646414DCF7F}" type="presParOf" srcId="{08C3C290-B997-46FE-9259-C848CEF27C5C}" destId="{1B177611-9D5E-4BF9-87E0-1DC41520C494}" srcOrd="0" destOrd="0" presId="urn:microsoft.com/office/officeart/2005/8/layout/vList2"/>
    <dgm:cxn modelId="{22D96E14-5C66-4A60-A8B5-956269054C52}" type="presParOf" srcId="{08C3C290-B997-46FE-9259-C848CEF27C5C}" destId="{7A581F4B-C137-49C4-8611-80DF88C1B89D}" srcOrd="1" destOrd="0" presId="urn:microsoft.com/office/officeart/2005/8/layout/vList2"/>
    <dgm:cxn modelId="{D182ED05-A90C-4253-BE5E-92E82C8FEC5B}" type="presParOf" srcId="{08C3C290-B997-46FE-9259-C848CEF27C5C}" destId="{BE30AA69-20B4-4EC1-99CE-63931A28022B}" srcOrd="2" destOrd="0" presId="urn:microsoft.com/office/officeart/2005/8/layout/vList2"/>
    <dgm:cxn modelId="{6F3D4A5A-CEE6-42BD-AC94-CA811743FB90}" type="presParOf" srcId="{08C3C290-B997-46FE-9259-C848CEF27C5C}" destId="{1DF22FA6-9D8E-4E1E-AF53-71ED68C84ED4}" srcOrd="3" destOrd="0" presId="urn:microsoft.com/office/officeart/2005/8/layout/vList2"/>
    <dgm:cxn modelId="{94B257B0-E7EA-4678-BD68-44BF6F462EFF}" type="presParOf" srcId="{08C3C290-B997-46FE-9259-C848CEF27C5C}" destId="{5C9B26FE-A457-428B-9176-B1EAC301FC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C557A-BD2D-4946-8781-B8EA45DD71E5}">
      <dsp:nvSpPr>
        <dsp:cNvPr id="0" name=""/>
        <dsp:cNvSpPr/>
      </dsp:nvSpPr>
      <dsp:spPr>
        <a:xfrm>
          <a:off x="0" y="458792"/>
          <a:ext cx="617219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AE18C-856A-4C13-94D8-53D241B94BA9}">
      <dsp:nvSpPr>
        <dsp:cNvPr id="0" name=""/>
        <dsp:cNvSpPr/>
      </dsp:nvSpPr>
      <dsp:spPr>
        <a:xfrm>
          <a:off x="308610" y="60272"/>
          <a:ext cx="4320540" cy="797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306" tIns="0" rIns="16330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Classificação </a:t>
          </a:r>
          <a:endParaRPr lang="en-US" sz="2700" kern="1200"/>
        </a:p>
      </dsp:txBody>
      <dsp:txXfrm>
        <a:off x="347518" y="99180"/>
        <a:ext cx="4242724" cy="719224"/>
      </dsp:txXfrm>
    </dsp:sp>
    <dsp:sp modelId="{E0B08D96-25E5-4442-A7EA-0AF6E9DABD18}">
      <dsp:nvSpPr>
        <dsp:cNvPr id="0" name=""/>
        <dsp:cNvSpPr/>
      </dsp:nvSpPr>
      <dsp:spPr>
        <a:xfrm>
          <a:off x="0" y="1683512"/>
          <a:ext cx="617219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9986"/>
              <a:satOff val="185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4943C-4897-4082-9E06-CBB16A812F16}">
      <dsp:nvSpPr>
        <dsp:cNvPr id="0" name=""/>
        <dsp:cNvSpPr/>
      </dsp:nvSpPr>
      <dsp:spPr>
        <a:xfrm>
          <a:off x="308610" y="1284992"/>
          <a:ext cx="4320540" cy="797040"/>
        </a:xfrm>
        <a:prstGeom prst="roundRect">
          <a:avLst/>
        </a:prstGeom>
        <a:solidFill>
          <a:schemeClr val="accent5">
            <a:hueOff val="-499986"/>
            <a:satOff val="185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306" tIns="0" rIns="16330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Clusterização</a:t>
          </a:r>
          <a:endParaRPr lang="en-US" sz="2700" kern="1200"/>
        </a:p>
      </dsp:txBody>
      <dsp:txXfrm>
        <a:off x="347518" y="1323900"/>
        <a:ext cx="4242724" cy="719224"/>
      </dsp:txXfrm>
    </dsp:sp>
    <dsp:sp modelId="{7F9A2797-C5F8-48D7-9E38-23E532EAD643}">
      <dsp:nvSpPr>
        <dsp:cNvPr id="0" name=""/>
        <dsp:cNvSpPr/>
      </dsp:nvSpPr>
      <dsp:spPr>
        <a:xfrm>
          <a:off x="0" y="2908232"/>
          <a:ext cx="617219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99971"/>
              <a:satOff val="370"/>
              <a:lumOff val="-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3F2DC-529C-497D-BE95-8DEDD6496B44}">
      <dsp:nvSpPr>
        <dsp:cNvPr id="0" name=""/>
        <dsp:cNvSpPr/>
      </dsp:nvSpPr>
      <dsp:spPr>
        <a:xfrm>
          <a:off x="308610" y="2509712"/>
          <a:ext cx="4320540" cy="797040"/>
        </a:xfrm>
        <a:prstGeom prst="roundRect">
          <a:avLst/>
        </a:prstGeom>
        <a:solidFill>
          <a:schemeClr val="accent5">
            <a:hueOff val="-999971"/>
            <a:satOff val="370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306" tIns="0" rIns="16330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Associação</a:t>
          </a:r>
          <a:endParaRPr lang="en-US" sz="2700" kern="1200"/>
        </a:p>
      </dsp:txBody>
      <dsp:txXfrm>
        <a:off x="347518" y="2548620"/>
        <a:ext cx="4242724" cy="719224"/>
      </dsp:txXfrm>
    </dsp:sp>
    <dsp:sp modelId="{299E63AD-8FAB-478F-8070-F936CEA1957C}">
      <dsp:nvSpPr>
        <dsp:cNvPr id="0" name=""/>
        <dsp:cNvSpPr/>
      </dsp:nvSpPr>
      <dsp:spPr>
        <a:xfrm>
          <a:off x="0" y="4132952"/>
          <a:ext cx="617219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99957"/>
              <a:satOff val="555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33F60-5A0F-480E-B63F-6B72FEAA0E7B}">
      <dsp:nvSpPr>
        <dsp:cNvPr id="0" name=""/>
        <dsp:cNvSpPr/>
      </dsp:nvSpPr>
      <dsp:spPr>
        <a:xfrm>
          <a:off x="308610" y="3734432"/>
          <a:ext cx="4320540" cy="797040"/>
        </a:xfrm>
        <a:prstGeom prst="roundRect">
          <a:avLst/>
        </a:prstGeom>
        <a:solidFill>
          <a:schemeClr val="accent5">
            <a:hueOff val="-1499957"/>
            <a:satOff val="555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306" tIns="0" rIns="16330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Regressão</a:t>
          </a:r>
          <a:endParaRPr lang="en-US" sz="2700" kern="1200"/>
        </a:p>
      </dsp:txBody>
      <dsp:txXfrm>
        <a:off x="347518" y="3773340"/>
        <a:ext cx="4242724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77611-9D5E-4BF9-87E0-1DC41520C494}">
      <dsp:nvSpPr>
        <dsp:cNvPr id="0" name=""/>
        <dsp:cNvSpPr/>
      </dsp:nvSpPr>
      <dsp:spPr>
        <a:xfrm>
          <a:off x="0" y="70259"/>
          <a:ext cx="6581776" cy="1474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Aprimorar a apresentação dos dados no front-end através de gráficos e estatísticas obtidas pelo algoritmo utilizado. </a:t>
          </a:r>
          <a:endParaRPr lang="en-US" sz="2800" kern="1200"/>
        </a:p>
      </dsp:txBody>
      <dsp:txXfrm>
        <a:off x="71965" y="142224"/>
        <a:ext cx="6437846" cy="1330270"/>
      </dsp:txXfrm>
    </dsp:sp>
    <dsp:sp modelId="{BE30AA69-20B4-4EC1-99CE-63931A28022B}">
      <dsp:nvSpPr>
        <dsp:cNvPr id="0" name=""/>
        <dsp:cNvSpPr/>
      </dsp:nvSpPr>
      <dsp:spPr>
        <a:xfrm>
          <a:off x="0" y="1625099"/>
          <a:ext cx="6581776" cy="1474200"/>
        </a:xfrm>
        <a:prstGeom prst="roundRect">
          <a:avLst/>
        </a:prstGeom>
        <a:solidFill>
          <a:schemeClr val="accent5">
            <a:hueOff val="-749978"/>
            <a:satOff val="278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• Desenvolver a possibilidade de trocar a moeda trabalhada e o intervalo de tempo. </a:t>
          </a:r>
          <a:endParaRPr lang="en-US" sz="2800" kern="1200"/>
        </a:p>
      </dsp:txBody>
      <dsp:txXfrm>
        <a:off x="71965" y="1697064"/>
        <a:ext cx="6437846" cy="1330270"/>
      </dsp:txXfrm>
    </dsp:sp>
    <dsp:sp modelId="{5C9B26FE-A457-428B-9176-B1EAC301FCEA}">
      <dsp:nvSpPr>
        <dsp:cNvPr id="0" name=""/>
        <dsp:cNvSpPr/>
      </dsp:nvSpPr>
      <dsp:spPr>
        <a:xfrm>
          <a:off x="0" y="3179940"/>
          <a:ext cx="6581776" cy="1474200"/>
        </a:xfrm>
        <a:prstGeom prst="roundRect">
          <a:avLst/>
        </a:prstGeom>
        <a:solidFill>
          <a:schemeClr val="accent5">
            <a:hueOff val="-1499957"/>
            <a:satOff val="555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• Utilizar uma base de dados diferente de um arquivo csv para melhorar o desempenho da previsão.</a:t>
          </a:r>
          <a:endParaRPr lang="en-US" sz="2800" kern="1200"/>
        </a:p>
      </dsp:txBody>
      <dsp:txXfrm>
        <a:off x="71965" y="3251905"/>
        <a:ext cx="6437846" cy="1330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5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9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2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7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88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2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6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2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1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8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crypto.marketswiki.com/index.php?title=Cardano_(ADA)" TargetMode="External"/><Relationship Id="rId3" Type="http://schemas.openxmlformats.org/officeDocument/2006/relationships/hyperlink" Target="https://pl.wikipedia.org/wiki/Plik:Official_Litecoin_Logo_With_Text.png" TargetMode="External"/><Relationship Id="rId7" Type="http://schemas.openxmlformats.org/officeDocument/2006/relationships/hyperlink" Target="http://www.finsmes.com/2019/03/still-among-the-first-why-do-investors-buy-ethereum.html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s://commons.wikimedia.org/wiki/File:Tether_Logo.svg" TargetMode="External"/><Relationship Id="rId5" Type="http://schemas.openxmlformats.org/officeDocument/2006/relationships/hyperlink" Target="http://www.forexiamo.it/che-cosa-sono-i-dogecoin-una-guida-per-saperne-di-piu-prima-che-tutti-comincino-a-parlarne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commons.wikimedia.org/wiki/File:Monero-Logo.sv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8/07/4-ways-blockchain-will-revolutionize-digital-marketing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ann.com.br/bitcoin-guia-definitivo-parte-13-ideologia-e-estrutura-da-rede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60</a:t>
            </a:r>
          </a:p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D9855-D6A4-4F75-A103-BF321561A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95323" y="2244909"/>
            <a:ext cx="5000083" cy="3954040"/>
          </a:xfrm>
        </p:spPr>
        <p:txBody>
          <a:bodyPr anchor="b">
            <a:normAutofit fontScale="90000"/>
          </a:bodyPr>
          <a:lstStyle/>
          <a:p>
            <a:r>
              <a:rPr lang="de-DE" err="1">
                <a:solidFill>
                  <a:srgbClr val="FFFFFF"/>
                </a:solidFill>
                <a:cs typeface="Calibri Light"/>
              </a:rPr>
              <a:t>Mineração</a:t>
            </a:r>
            <a:r>
              <a:rPr lang="de-DE">
                <a:solidFill>
                  <a:srgbClr val="FFFFFF"/>
                </a:solidFill>
                <a:cs typeface="Calibri Light"/>
              </a:rPr>
              <a:t> e </a:t>
            </a:r>
            <a:r>
              <a:rPr lang="de-DE" err="1">
                <a:solidFill>
                  <a:srgbClr val="FFFFFF"/>
                </a:solidFill>
                <a:cs typeface="Calibri Light"/>
              </a:rPr>
              <a:t>análise</a:t>
            </a:r>
            <a:r>
              <a:rPr lang="de-DE">
                <a:solidFill>
                  <a:srgbClr val="FFFFFF"/>
                </a:solidFill>
                <a:cs typeface="Calibri Light"/>
              </a:rPr>
              <a:t> de </a:t>
            </a:r>
            <a:r>
              <a:rPr lang="de-DE" err="1">
                <a:solidFill>
                  <a:srgbClr val="FFFFFF"/>
                </a:solidFill>
                <a:cs typeface="Calibri Light"/>
              </a:rPr>
              <a:t>dados</a:t>
            </a:r>
            <a:r>
              <a:rPr lang="de-DE">
                <a:solidFill>
                  <a:srgbClr val="FFFFFF"/>
                </a:solidFill>
                <a:cs typeface="Calibri Light"/>
              </a:rPr>
              <a:t> PARA PREDIÇÕES em </a:t>
            </a:r>
            <a:r>
              <a:rPr lang="de-DE" err="1">
                <a:solidFill>
                  <a:srgbClr val="FFFFFF"/>
                </a:solidFill>
                <a:cs typeface="Calibri Light"/>
              </a:rPr>
              <a:t>criptoativos</a:t>
            </a:r>
            <a:endParaRPr lang="de-DE" err="1">
              <a:solidFill>
                <a:srgbClr val="FFFFFF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5324" y="374917"/>
            <a:ext cx="6297639" cy="67094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endParaRPr lang="de-DE" sz="50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de-DE" sz="1800" err="1">
                <a:solidFill>
                  <a:srgbClr val="FFFFFF"/>
                </a:solidFill>
                <a:cs typeface="Calibri"/>
              </a:rPr>
              <a:t>Por</a:t>
            </a:r>
            <a:r>
              <a:rPr lang="de-DE" sz="1800">
                <a:solidFill>
                  <a:srgbClr val="FFFFFF"/>
                </a:solidFill>
                <a:cs typeface="Calibri"/>
              </a:rPr>
              <a:t>: José Carlos da Silva </a:t>
            </a:r>
            <a:r>
              <a:rPr lang="de-DE" sz="1800" err="1">
                <a:solidFill>
                  <a:srgbClr val="FFFFFF"/>
                </a:solidFill>
                <a:cs typeface="Calibri"/>
              </a:rPr>
              <a:t>Filho</a:t>
            </a:r>
            <a:r>
              <a:rPr lang="de-DE" sz="1800">
                <a:solidFill>
                  <a:srgbClr val="FFFFFF"/>
                </a:solidFill>
                <a:cs typeface="Calibri"/>
              </a:rPr>
              <a:t> e Matheus Marques Rodrigues</a:t>
            </a:r>
          </a:p>
          <a:p>
            <a:pPr>
              <a:lnSpc>
                <a:spcPct val="110000"/>
              </a:lnSpc>
            </a:pPr>
            <a:r>
              <a:rPr lang="de-DE" sz="1800" err="1">
                <a:solidFill>
                  <a:srgbClr val="FFFFFF"/>
                </a:solidFill>
                <a:cs typeface="Calibri"/>
              </a:rPr>
              <a:t>Orientador</a:t>
            </a:r>
            <a:r>
              <a:rPr lang="de-DE" sz="1800">
                <a:solidFill>
                  <a:srgbClr val="FFFFFF"/>
                </a:solidFill>
                <a:cs typeface="Calibri"/>
              </a:rPr>
              <a:t>(a): Daisy </a:t>
            </a:r>
            <a:r>
              <a:rPr lang="de-DE" sz="1800" err="1">
                <a:solidFill>
                  <a:srgbClr val="FFFFFF"/>
                </a:solidFill>
                <a:cs typeface="Calibri"/>
              </a:rPr>
              <a:t>Cristine</a:t>
            </a:r>
            <a:r>
              <a:rPr lang="de-DE" sz="1800">
                <a:solidFill>
                  <a:srgbClr val="FFFFFF"/>
                </a:solidFill>
                <a:cs typeface="Calibri"/>
              </a:rPr>
              <a:t> Albuquerque da Silva</a:t>
            </a:r>
          </a:p>
          <a:p>
            <a:pPr>
              <a:lnSpc>
                <a:spcPct val="110000"/>
              </a:lnSpc>
            </a:pPr>
            <a:r>
              <a:rPr lang="de-DE" sz="1800">
                <a:solidFill>
                  <a:srgbClr val="FFFFFF"/>
                </a:solidFill>
                <a:cs typeface="Calibri"/>
              </a:rPr>
              <a:t>Professor </a:t>
            </a:r>
            <a:r>
              <a:rPr lang="de-DE" sz="1800" err="1">
                <a:solidFill>
                  <a:srgbClr val="FFFFFF"/>
                </a:solidFill>
                <a:cs typeface="Calibri"/>
              </a:rPr>
              <a:t>convidado</a:t>
            </a:r>
            <a:r>
              <a:rPr lang="de-DE" sz="1800">
                <a:solidFill>
                  <a:srgbClr val="FFFFFF"/>
                </a:solidFill>
                <a:cs typeface="Calibri"/>
              </a:rPr>
              <a:t>: Sérgio </a:t>
            </a:r>
            <a:r>
              <a:rPr lang="de-DE" sz="1800" err="1">
                <a:solidFill>
                  <a:srgbClr val="FFFFFF"/>
                </a:solidFill>
                <a:cs typeface="Calibri"/>
              </a:rPr>
              <a:t>Assunção</a:t>
            </a:r>
            <a:r>
              <a:rPr lang="de-DE" sz="1800">
                <a:solidFill>
                  <a:srgbClr val="FFFFFF"/>
                </a:solidFill>
                <a:cs typeface="Calibri"/>
              </a:rPr>
              <a:t> Monteiro</a:t>
            </a:r>
          </a:p>
          <a:p>
            <a:pPr>
              <a:lnSpc>
                <a:spcPct val="110000"/>
              </a:lnSpc>
            </a:pPr>
            <a:r>
              <a:rPr lang="de-DE" sz="1800" err="1">
                <a:solidFill>
                  <a:srgbClr val="FFFFFF"/>
                </a:solidFill>
                <a:cs typeface="Calibri"/>
              </a:rPr>
              <a:t>Coordenador</a:t>
            </a:r>
            <a:r>
              <a:rPr lang="de-DE" sz="1800">
                <a:solidFill>
                  <a:srgbClr val="FFFFFF"/>
                </a:solidFill>
                <a:cs typeface="Calibri"/>
              </a:rPr>
              <a:t>: André Luiz Avelino </a:t>
            </a:r>
            <a:r>
              <a:rPr lang="de-DE" sz="1800" err="1">
                <a:solidFill>
                  <a:srgbClr val="FFFFFF"/>
                </a:solidFill>
                <a:cs typeface="Calibri"/>
              </a:rPr>
              <a:t>Sobral</a:t>
            </a:r>
            <a:endParaRPr lang="de-DE" sz="180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Regressão linear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BR">
                <a:ea typeface="+mn-lt"/>
                <a:cs typeface="+mn-lt"/>
              </a:rPr>
              <a:t>Consiste em uma equação matemática tendo a finalidade de tratar um valor que não consegue se estimar inicialmente. A fórmula procura determinar uma relação, traçando uma reta retilínea entre duas variáveis. </a:t>
            </a:r>
            <a:endParaRPr lang="pt-BR"/>
          </a:p>
        </p:txBody>
      </p:sp>
      <p:pic>
        <p:nvPicPr>
          <p:cNvPr id="4" name="Imagem 1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6BFC643E-447C-4849-82DE-62CD5476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270873"/>
            <a:ext cx="6515100" cy="431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Ferramentas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20" b="5609"/>
          <a:stretch/>
        </p:blipFill>
        <p:spPr>
          <a:xfrm>
            <a:off x="1776549" y="1607611"/>
            <a:ext cx="9010906" cy="42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1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2709" y="895448"/>
            <a:ext cx="3619697" cy="19194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Bitcoin prediction</a:t>
            </a:r>
            <a:b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cap="all" spc="3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Picture 4" descr="Stock market graph on display">
            <a:extLst>
              <a:ext uri="{FF2B5EF4-FFF2-40B4-BE49-F238E27FC236}">
                <a16:creationId xmlns:a16="http://schemas.microsoft.com/office/drawing/2014/main" id="{35269C9F-FA4D-4034-8DC6-4C28A1FB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23" r="6610" b="-1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0147A649-9E0C-4EA3-88B1-69763FBC5D3B}"/>
              </a:ext>
            </a:extLst>
          </p:cNvPr>
          <p:cNvSpPr txBox="1"/>
          <p:nvPr/>
        </p:nvSpPr>
        <p:spPr>
          <a:xfrm>
            <a:off x="7991572" y="2823015"/>
            <a:ext cx="3581303" cy="35548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/>
              <a:t>Veremos</a:t>
            </a:r>
            <a:r>
              <a:rPr lang="en-US"/>
              <a:t> agora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etapas</a:t>
            </a:r>
            <a:r>
              <a:rPr lang="en-US"/>
              <a:t> </a:t>
            </a:r>
            <a:r>
              <a:rPr lang="en-US" err="1"/>
              <a:t>envolvidas</a:t>
            </a:r>
            <a:r>
              <a:rPr lang="en-US"/>
              <a:t> no </a:t>
            </a:r>
            <a:r>
              <a:rPr lang="en-US" err="1"/>
              <a:t>desenvolvimento</a:t>
            </a:r>
            <a:r>
              <a:rPr lang="en-US"/>
              <a:t> do software bitcoin prediction, </a:t>
            </a:r>
            <a:r>
              <a:rPr lang="en-US" err="1"/>
              <a:t>desde</a:t>
            </a:r>
            <a:r>
              <a:rPr lang="en-US"/>
              <a:t> a </a:t>
            </a:r>
            <a:r>
              <a:rPr lang="en-US" err="1"/>
              <a:t>origem</a:t>
            </a:r>
            <a:r>
              <a:rPr lang="en-US"/>
              <a:t> da base dados e a </a:t>
            </a:r>
            <a:r>
              <a:rPr lang="en-US" err="1"/>
              <a:t>geração</a:t>
            </a:r>
            <a:r>
              <a:rPr lang="en-US"/>
              <a:t> do </a:t>
            </a:r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até</a:t>
            </a:r>
            <a:r>
              <a:rPr lang="en-US"/>
              <a:t> a </a:t>
            </a:r>
            <a:r>
              <a:rPr lang="en-US" err="1"/>
              <a:t>apresentação</a:t>
            </a:r>
            <a:r>
              <a:rPr lang="en-US"/>
              <a:t> dos dados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usuário</a:t>
            </a:r>
            <a:r>
              <a:rPr lang="en-US"/>
              <a:t> final com a </a:t>
            </a:r>
            <a:r>
              <a:rPr lang="en-US" err="1"/>
              <a:t>linguagem</a:t>
            </a:r>
            <a:r>
              <a:rPr lang="en-US"/>
              <a:t> de </a:t>
            </a:r>
            <a:r>
              <a:rPr lang="en-US" err="1"/>
              <a:t>programação</a:t>
            </a:r>
            <a:r>
              <a:rPr lang="en-US"/>
              <a:t> Python.</a:t>
            </a:r>
          </a:p>
        </p:txBody>
      </p:sp>
    </p:spTree>
    <p:extLst>
      <p:ext uri="{BB962C8B-B14F-4D97-AF65-F5344CB8AC3E}">
        <p14:creationId xmlns:p14="http://schemas.microsoft.com/office/powerpoint/2010/main" val="370946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096348-54F1-4EA2-8B25-577F566B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Definição da base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466697-440B-41CB-B13C-C64C537B4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87" y="2632527"/>
            <a:ext cx="3898021" cy="2899879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Optamos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por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escolher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 base de dados da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corretora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Gemini, que entre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artigos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classificatórios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das exchanges 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colocou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entre as 10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melhores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casas de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câmbio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mundo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upa mostrando declínio de desempenho">
            <a:extLst>
              <a:ext uri="{FF2B5EF4-FFF2-40B4-BE49-F238E27FC236}">
                <a16:creationId xmlns:a16="http://schemas.microsoft.com/office/drawing/2014/main" id="{0CDD848D-2FF7-4889-94F4-E5F7DFD3A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19" r="12479" b="-3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7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A164F3-8E6A-459A-BA02-06042F86B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 fontScale="90000"/>
          </a:bodyPr>
          <a:lstStyle/>
          <a:p>
            <a:r>
              <a:rPr lang="pt-BR"/>
              <a:t>Os campos da base de dados</a:t>
            </a:r>
          </a:p>
        </p:txBody>
      </p:sp>
      <p:pic>
        <p:nvPicPr>
          <p:cNvPr id="4" name="Imagem 4" descr="Interface gráfica do usuário, Logotipo, nome da empresa&#10;&#10;Descrição gerada automaticamente">
            <a:extLst>
              <a:ext uri="{FF2B5EF4-FFF2-40B4-BE49-F238E27FC236}">
                <a16:creationId xmlns:a16="http://schemas.microsoft.com/office/drawing/2014/main" id="{9D4C0520-21AC-4F7D-A19D-9F48574A4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4" r="12682" b="1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70E485-725A-415E-ABF2-E89ADB8D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Unix Timestamp</a:t>
            </a:r>
          </a:p>
          <a:p>
            <a:r>
              <a:rPr lang="en-US">
                <a:ea typeface="+mn-lt"/>
                <a:cs typeface="+mn-lt"/>
              </a:rPr>
              <a:t>Date </a:t>
            </a:r>
          </a:p>
          <a:p>
            <a:r>
              <a:rPr lang="en-US">
                <a:ea typeface="+mn-lt"/>
                <a:cs typeface="+mn-lt"/>
              </a:rPr>
              <a:t>Symbol</a:t>
            </a:r>
          </a:p>
          <a:p>
            <a:r>
              <a:rPr lang="en-US">
                <a:ea typeface="+mn-lt"/>
                <a:cs typeface="+mn-lt"/>
              </a:rPr>
              <a:t>High</a:t>
            </a:r>
          </a:p>
          <a:p>
            <a:r>
              <a:rPr lang="en-US">
                <a:ea typeface="+mn-lt"/>
                <a:cs typeface="+mn-lt"/>
              </a:rPr>
              <a:t> Low</a:t>
            </a:r>
          </a:p>
          <a:p>
            <a:r>
              <a:rPr lang="en-US">
                <a:ea typeface="+mn-lt"/>
                <a:cs typeface="+mn-lt"/>
              </a:rPr>
              <a:t> Close</a:t>
            </a:r>
          </a:p>
          <a:p>
            <a:r>
              <a:rPr lang="en-US">
                <a:ea typeface="+mn-lt"/>
                <a:cs typeface="+mn-lt"/>
              </a:rPr>
              <a:t> Volume</a:t>
            </a:r>
            <a:endParaRPr lang="en-US"/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CF341A-31BA-4F48-819B-A9A01526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400">
                <a:ea typeface="+mj-lt"/>
                <a:cs typeface="+mj-lt"/>
              </a:rPr>
              <a:t>Manipulação da base de dados </a:t>
            </a:r>
            <a:endParaRPr lang="pt-BR" sz="3400"/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A98951-5CA2-4F01-BA97-555F7F881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BR"/>
              <a:t>A base com intervalo de horas se provou a mais adequada para criarmos um modelo de previsão, com 49 mil linhas considerando o período entre outubro de 2015 até os dias de hoje.</a:t>
            </a:r>
          </a:p>
        </p:txBody>
      </p:sp>
      <p:pic>
        <p:nvPicPr>
          <p:cNvPr id="6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B28A4AE-C0A5-47D4-A491-6E59F10F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328" y="1618146"/>
            <a:ext cx="7636534" cy="40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00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6729F9-CE37-408C-A24B-7591AA03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r>
              <a:rPr lang="pt-BR" sz="3700">
                <a:ea typeface="+mj-lt"/>
                <a:cs typeface="+mj-lt"/>
              </a:rPr>
              <a:t>Mineração da base de dados</a:t>
            </a:r>
            <a:endParaRPr lang="pt-BR" sz="37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AA535D-C74B-433D-B7A3-7AA4CC9A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66" y="2113304"/>
            <a:ext cx="3587668" cy="350026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BR">
                <a:ea typeface="+mn-lt"/>
                <a:cs typeface="+mn-lt"/>
              </a:rPr>
              <a:t>Utilizamos o algoritmo de regressão linear do </a:t>
            </a:r>
            <a:r>
              <a:rPr lang="pt-BR" err="1">
                <a:ea typeface="+mn-lt"/>
                <a:cs typeface="+mn-lt"/>
              </a:rPr>
              <a:t>Weka</a:t>
            </a:r>
            <a:r>
              <a:rPr lang="pt-BR">
                <a:ea typeface="+mn-lt"/>
                <a:cs typeface="+mn-lt"/>
              </a:rPr>
              <a:t> para gerar nosso modelo matemático, com o objetivo de prever a variável </a:t>
            </a:r>
            <a:r>
              <a:rPr lang="pt-BR" i="1">
                <a:ea typeface="+mn-lt"/>
                <a:cs typeface="+mn-lt"/>
              </a:rPr>
              <a:t>close </a:t>
            </a:r>
            <a:r>
              <a:rPr lang="pt-BR">
                <a:ea typeface="+mn-lt"/>
                <a:cs typeface="+mn-lt"/>
              </a:rPr>
              <a:t>(fechamento)</a:t>
            </a:r>
            <a:endParaRPr lang="pt-BR"/>
          </a:p>
        </p:txBody>
      </p:sp>
      <p:pic>
        <p:nvPicPr>
          <p:cNvPr id="4" name="Imagem 4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7F53D7BC-685C-4FC0-9FE1-17186019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371" y="1336960"/>
            <a:ext cx="7510892" cy="40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1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3DAFB5-E057-4C85-824C-B9BDD164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Validação da base de dados</a:t>
            </a:r>
            <a:endParaRPr lang="en-US" sz="3700" kern="1200" cap="all" spc="3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5643A8-B3AB-4E22-B74B-B8AE39C2A339}"/>
              </a:ext>
            </a:extLst>
          </p:cNvPr>
          <p:cNvSpPr txBox="1"/>
          <p:nvPr/>
        </p:nvSpPr>
        <p:spPr>
          <a:xfrm>
            <a:off x="695325" y="2710035"/>
            <a:ext cx="3587668" cy="35002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Coeficiente de correlação: 0,9992 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Erro médio absoluto: 188,241 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Raiz quadrada do quadrado do erro médio: 292,4591 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Erro relativo absoluto: 0,4174% 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Raiz quadrada do erro relativo: 0,6405% 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Número total de instâncias: 999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4F6D4559-4A44-4A1C-8432-AE353765E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1669923"/>
            <a:ext cx="6515100" cy="35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7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ipt de ordenador en una pantalla">
            <a:extLst>
              <a:ext uri="{FF2B5EF4-FFF2-40B4-BE49-F238E27FC236}">
                <a16:creationId xmlns:a16="http://schemas.microsoft.com/office/drawing/2014/main" id="{1A9B4BA4-0889-4487-8A55-4E069A939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24BA62-0CD8-4D6E-9D0F-69A47A59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Código e </a:t>
            </a:r>
            <a:r>
              <a:rPr lang="en-US" sz="5400" err="1">
                <a:solidFill>
                  <a:srgbClr val="FFFFFF"/>
                </a:solidFill>
              </a:rPr>
              <a:t>apresentação</a:t>
            </a:r>
            <a:r>
              <a:rPr lang="en-US" sz="5400">
                <a:solidFill>
                  <a:srgbClr val="FFFFFF"/>
                </a:solidFill>
              </a:rPr>
              <a:t> da ferramenta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08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23987-E8C9-4104-940B-68443EBF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D24CE7-881E-45BA-BA4B-00692125B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Tendo resultados satisfatórios, com taxas de erro relativo absoluto menores que 1% e uma alta correlação linear entre as variáveis utilizadas para gerar o modelo. </a:t>
            </a:r>
          </a:p>
          <a:p>
            <a:r>
              <a:rPr lang="pt-BR">
                <a:ea typeface="+mn-lt"/>
                <a:cs typeface="+mn-lt"/>
              </a:rPr>
              <a:t>Com isso, contamos entre os mil casos de validação com aproximadamente apenas 188 dólares de erro médio absoluto, o que representa que a soma da diferença da média da previsão variou 0,41%. Considerando o cenário preditivo, onde aborda números de 5 dígitos e 2 casas decimais é um valor considerável.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89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A916A85-C17D-423A-A937-F4E08D27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9" y="888126"/>
            <a:ext cx="4362450" cy="3543764"/>
          </a:xfrm>
        </p:spPr>
        <p:txBody>
          <a:bodyPr>
            <a:normAutofit/>
          </a:bodyPr>
          <a:lstStyle/>
          <a:p>
            <a:r>
              <a:rPr lang="pt-BR"/>
              <a:t>Introdução </a:t>
            </a:r>
          </a:p>
        </p:txBody>
      </p:sp>
      <p:cxnSp>
        <p:nvCxnSpPr>
          <p:cNvPr id="27" name="Straight Connector 30">
            <a:extLst>
              <a:ext uri="{FF2B5EF4-FFF2-40B4-BE49-F238E27FC236}">
                <a16:creationId xmlns:a16="http://schemas.microsoft.com/office/drawing/2014/main" id="{22F20000-FD86-48F6-9363-FEC90C932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FCC474D-559B-4B69-BC3B-7F9A0CB2D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5370" y="993228"/>
            <a:ext cx="5894501" cy="479252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pt-BR"/>
              <a:t>Com o objetivo de auxiliar novos investidores do mercado criptomoeda, desenvolvemos uma aplicação com recursos matemáticos a fim de agregar na tomada de decisão do </a:t>
            </a:r>
            <a:r>
              <a:rPr lang="pt-BR" i="1" err="1"/>
              <a:t>trader</a:t>
            </a:r>
            <a:r>
              <a:rPr lang="pt-BR"/>
              <a:t> em comprar e vender ativos.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Para chegar a tal objetivo utilizamos recursos de mineração de dados através de uma base com intervalo em horas.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>
                <a:ea typeface="+mn-lt"/>
                <a:cs typeface="+mn-lt"/>
              </a:rPr>
              <a:t>Nessa apresentação do projeto será utilizado o criptoativo Bitcoin, o mais conhecido token criptográfico.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2AE332-6ACA-45BE-875F-91A291D4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394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51813A-F197-405E-9A3F-8C12BB35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CONSIDERAÇÕES FINAIS E  TRABALHOS FUTUROS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C324AF4B-42D9-4B58-B323-36834B76F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074701"/>
              </p:ext>
            </p:extLst>
          </p:nvPr>
        </p:nvGraphicFramePr>
        <p:xfrm>
          <a:off x="4876800" y="1066801"/>
          <a:ext cx="6581776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955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EE3A045-C8C9-4D9F-80F0-E353C3AF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2743485"/>
            <a:ext cx="10691265" cy="137103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AGRADECEMOS A PARTICIPAÇÃO DE  TODOS!</a:t>
            </a:r>
            <a:br>
              <a:rPr lang="pt-BR" dirty="0"/>
            </a:br>
            <a:r>
              <a:rPr lang="pt-BR"/>
              <a:t>Alguma dúvida?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705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EAFCB8-5D24-4E27-9CD9-3DBCFDFB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3" y="903546"/>
            <a:ext cx="4746171" cy="1919469"/>
          </a:xfrm>
        </p:spPr>
        <p:txBody>
          <a:bodyPr>
            <a:normAutofit/>
          </a:bodyPr>
          <a:lstStyle/>
          <a:p>
            <a:r>
              <a:rPr lang="pt-BR" sz="3700" err="1"/>
              <a:t>Criptomoedas</a:t>
            </a:r>
            <a:endParaRPr lang="pt-BR" sz="3700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53B8FC7A-CF34-460B-9791-2F4C3CA21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0" r="-1" b="-1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8AC7F2-0229-4DB6-A555-73C00563F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572" y="2823015"/>
            <a:ext cx="3581303" cy="35548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</a:pPr>
            <a:r>
              <a:rPr lang="pt-BR"/>
              <a:t>Bitcoin</a:t>
            </a:r>
          </a:p>
          <a:p>
            <a:pPr>
              <a:buFont typeface="Arial"/>
            </a:pPr>
            <a:r>
              <a:rPr lang="pt-BR" err="1"/>
              <a:t>Altcoin</a:t>
            </a:r>
          </a:p>
          <a:p>
            <a:pPr>
              <a:buFont typeface="Arial"/>
            </a:pPr>
            <a:r>
              <a:rPr lang="pt-BR" err="1"/>
              <a:t>Blockchain</a:t>
            </a:r>
            <a:r>
              <a:rPr lang="pt-BR"/>
              <a:t> </a:t>
            </a:r>
          </a:p>
          <a:p>
            <a:pPr>
              <a:buFont typeface="Arial"/>
            </a:pPr>
            <a:r>
              <a:rPr lang="pt-BR"/>
              <a:t>Mineração</a:t>
            </a:r>
          </a:p>
        </p:txBody>
      </p:sp>
    </p:spTree>
    <p:extLst>
      <p:ext uri="{BB962C8B-B14F-4D97-AF65-F5344CB8AC3E}">
        <p14:creationId xmlns:p14="http://schemas.microsoft.com/office/powerpoint/2010/main" val="172192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5AA4BF-F8AB-4499-B68C-7992DC2B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42815"/>
            <a:ext cx="9989004" cy="581185"/>
          </a:xfrm>
        </p:spPr>
        <p:txBody>
          <a:bodyPr>
            <a:normAutofit/>
          </a:bodyPr>
          <a:lstStyle/>
          <a:p>
            <a:r>
              <a:rPr lang="pt-BR" sz="2400"/>
              <a:t>ALTCOIN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3715A5-8048-453E-A44A-0F17BBB4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Texto, Logotipo&#10;&#10;Descrição gerada automaticamente">
            <a:extLst>
              <a:ext uri="{FF2B5EF4-FFF2-40B4-BE49-F238E27FC236}">
                <a16:creationId xmlns:a16="http://schemas.microsoft.com/office/drawing/2014/main" id="{85C6514F-AAFA-4577-BB29-12CCE0673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5334" y="1544056"/>
            <a:ext cx="3594274" cy="981345"/>
          </a:xfrm>
        </p:spPr>
      </p:pic>
      <p:pic>
        <p:nvPicPr>
          <p:cNvPr id="9" name="Imagem 8" descr="Uma imagem contendo Forma&#10;&#10;Descrição gerada automaticamente">
            <a:extLst>
              <a:ext uri="{FF2B5EF4-FFF2-40B4-BE49-F238E27FC236}">
                <a16:creationId xmlns:a16="http://schemas.microsoft.com/office/drawing/2014/main" id="{3DAE2046-B41E-47A2-9776-694317F4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5325" y="2985872"/>
            <a:ext cx="1947915" cy="1947915"/>
          </a:xfrm>
          <a:prstGeom prst="rect">
            <a:avLst/>
          </a:prstGeom>
        </p:spPr>
      </p:pic>
      <p:pic>
        <p:nvPicPr>
          <p:cNvPr id="13" name="Imagem 12" descr="Desenho de silhueta de pessoa e letras em fundo preto&#10;&#10;Descrição gerada automaticamente com confiança baixa">
            <a:extLst>
              <a:ext uri="{FF2B5EF4-FFF2-40B4-BE49-F238E27FC236}">
                <a16:creationId xmlns:a16="http://schemas.microsoft.com/office/drawing/2014/main" id="{BD3144D3-66E9-4F40-AE56-398E8E1BB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20154" y="4170814"/>
            <a:ext cx="2716989" cy="1866571"/>
          </a:xfrm>
          <a:prstGeom prst="rect">
            <a:avLst/>
          </a:prstGeom>
        </p:spPr>
      </p:pic>
      <p:pic>
        <p:nvPicPr>
          <p:cNvPr id="16" name="Imagem 15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F4B82924-ABBC-4C5C-ADEC-4AA3DA8AB6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64750" y="2294742"/>
            <a:ext cx="4093029" cy="1087211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768714CF-35E8-4B32-9147-6888C1B834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411265" y="3959830"/>
            <a:ext cx="5126629" cy="1634113"/>
          </a:xfrm>
          <a:prstGeom prst="rect">
            <a:avLst/>
          </a:prstGeom>
        </p:spPr>
      </p:pic>
      <p:pic>
        <p:nvPicPr>
          <p:cNvPr id="22" name="Imagem 21" descr="Forma&#10;&#10;Descrição gerada automaticamente com confiança baixa">
            <a:extLst>
              <a:ext uri="{FF2B5EF4-FFF2-40B4-BE49-F238E27FC236}">
                <a16:creationId xmlns:a16="http://schemas.microsoft.com/office/drawing/2014/main" id="{317E25F7-02F1-4B59-871A-0C1055301C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913233" y="1004789"/>
            <a:ext cx="38100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7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340F6A-431B-4FDB-889E-F6C8329E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BLOCKCHAIN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Circuito eletrônico com números&#10;&#10;Descrição gerada automaticamente com confiança média">
            <a:extLst>
              <a:ext uri="{FF2B5EF4-FFF2-40B4-BE49-F238E27FC236}">
                <a16:creationId xmlns:a16="http://schemas.microsoft.com/office/drawing/2014/main" id="{F2FA4CDB-0FC9-4399-809B-FD860AF2F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177" r="9883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741A1DA-48ED-4C7C-9D6B-79CB189A884A}"/>
              </a:ext>
            </a:extLst>
          </p:cNvPr>
          <p:cNvSpPr txBox="1"/>
          <p:nvPr/>
        </p:nvSpPr>
        <p:spPr>
          <a:xfrm>
            <a:off x="9391232" y="6657945"/>
            <a:ext cx="280076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pt-BR" sz="700">
                <a:solidFill>
                  <a:srgbClr val="FFFFFF"/>
                </a:solidFill>
                <a:hlinkClick r:id="rId3" tooltip="https://technofaq.org/posts/2018/07/4-ways-blockchain-will-revolutionize-digital-market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pt-BR" sz="700">
                <a:solidFill>
                  <a:srgbClr val="FFFFFF"/>
                </a:solidFill>
              </a:rPr>
              <a:t> de Autor Desconhecido está licenciado em </a:t>
            </a:r>
            <a:r>
              <a:rPr lang="pt-BR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pt-BR" sz="700">
              <a:solidFill>
                <a:srgbClr val="FFFFFF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4450C42-A6D6-497C-805D-8879EB9A9987}"/>
              </a:ext>
            </a:extLst>
          </p:cNvPr>
          <p:cNvSpPr/>
          <p:nvPr/>
        </p:nvSpPr>
        <p:spPr>
          <a:xfrm>
            <a:off x="685799" y="2559808"/>
            <a:ext cx="385103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0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Tecnologia de base de dados distribuída, onde armazena as transações de maneira permanente em blocos no qual contém também a referência do bloco anterior através de um algoritmo de consenso.</a:t>
            </a:r>
          </a:p>
        </p:txBody>
      </p:sp>
    </p:spTree>
    <p:extLst>
      <p:ext uri="{BB962C8B-B14F-4D97-AF65-F5344CB8AC3E}">
        <p14:creationId xmlns:p14="http://schemas.microsoft.com/office/powerpoint/2010/main" val="104773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9E712A-7D44-4F58-ACAF-78EB72A4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64072"/>
          </a:xfrm>
        </p:spPr>
        <p:txBody>
          <a:bodyPr>
            <a:normAutofit/>
          </a:bodyPr>
          <a:lstStyle/>
          <a:p>
            <a:r>
              <a:rPr lang="pt-BR"/>
              <a:t>mineração</a:t>
            </a:r>
          </a:p>
        </p:txBody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5EF1A8C6-8F60-4EF2-B4D7-A5A5E94F6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Uma imagem contendo motor&#10;&#10;Descrição gerada automaticamente">
            <a:extLst>
              <a:ext uri="{FF2B5EF4-FFF2-40B4-BE49-F238E27FC236}">
                <a16:creationId xmlns:a16="http://schemas.microsoft.com/office/drawing/2014/main" id="{840F74DD-1458-4705-A0A5-9564EED48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0100" y="2125650"/>
            <a:ext cx="4454683" cy="2967782"/>
          </a:xfrm>
        </p:spPr>
      </p:pic>
      <p:cxnSp>
        <p:nvCxnSpPr>
          <p:cNvPr id="25" name="Straight Connector 13">
            <a:extLst>
              <a:ext uri="{FF2B5EF4-FFF2-40B4-BE49-F238E27FC236}">
                <a16:creationId xmlns:a16="http://schemas.microsoft.com/office/drawing/2014/main" id="{FD9760AA-CA3F-4C65-B688-B44307731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90C0934-9B64-4A40-9A7B-9946D642095F}"/>
              </a:ext>
            </a:extLst>
          </p:cNvPr>
          <p:cNvSpPr txBox="1"/>
          <p:nvPr/>
        </p:nvSpPr>
        <p:spPr>
          <a:xfrm>
            <a:off x="5254783" y="2125650"/>
            <a:ext cx="5265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err="1"/>
              <a:t>Proof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Work</a:t>
            </a:r>
            <a:r>
              <a:rPr lang="pt-BR"/>
              <a:t> (prova de trabalho): Consiste na utilização de recurso computacional para validação das transações e introdução de novos blocos na </a:t>
            </a:r>
            <a:r>
              <a:rPr lang="pt-BR" i="1" err="1"/>
              <a:t>blockchain</a:t>
            </a:r>
            <a:r>
              <a:rPr lang="pt-BR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err="1"/>
              <a:t>Proof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Stake</a:t>
            </a:r>
            <a:r>
              <a:rPr lang="pt-BR"/>
              <a:t> (prova de aposta/participação): Seleção </a:t>
            </a:r>
            <a:r>
              <a:rPr lang="pt-BR" err="1"/>
              <a:t>pseudo-aleatória</a:t>
            </a:r>
            <a:r>
              <a:rPr lang="pt-BR"/>
              <a:t> de definição do nó para validação, assinando o bloco e adicionando na </a:t>
            </a:r>
            <a:r>
              <a:rPr lang="pt-BR" i="1" err="1"/>
              <a:t>blockchain</a:t>
            </a:r>
            <a:r>
              <a:rPr lang="pt-BR" i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278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438F4E-C824-4DE0-AC18-E2A1615A1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07115"/>
            <a:ext cx="2364043" cy="55668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 DESCOBERTA DE CONHECIMENTO EM BASES DE DADOS</a:t>
            </a:r>
          </a:p>
          <a:p>
            <a:endParaRPr lang="en-US" sz="2000" kern="1200" cap="all" spc="3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6" name="Straight Connector 149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3020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7" descr="Diagrama&#10;&#10;Descrição gerada automaticamente">
            <a:extLst>
              <a:ext uri="{FF2B5EF4-FFF2-40B4-BE49-F238E27FC236}">
                <a16:creationId xmlns:a16="http://schemas.microsoft.com/office/drawing/2014/main" id="{9E507DFB-6F5D-4D64-A096-456DE8C27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050" y="744098"/>
            <a:ext cx="7329850" cy="3426705"/>
          </a:xfrm>
          <a:prstGeom prst="rect">
            <a:avLst/>
          </a:prstGeom>
        </p:spPr>
      </p:pic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76ECD035-5B01-490F-9C17-71C67AAE7847}"/>
              </a:ext>
            </a:extLst>
          </p:cNvPr>
          <p:cNvSpPr txBox="1"/>
          <p:nvPr/>
        </p:nvSpPr>
        <p:spPr>
          <a:xfrm>
            <a:off x="3993820" y="4432752"/>
            <a:ext cx="7470959" cy="17870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 avanço na coleta e armazenamento de dados, possibilitou que as organizações acumulassem uma enorme quantidade de informações em bases de dados.</a:t>
            </a:r>
          </a:p>
        </p:txBody>
      </p:sp>
    </p:spTree>
    <p:extLst>
      <p:ext uri="{BB962C8B-B14F-4D97-AF65-F5344CB8AC3E}">
        <p14:creationId xmlns:p14="http://schemas.microsoft.com/office/powerpoint/2010/main" val="13987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64B0F8-6623-4328-89F6-12303C8C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709" y="895448"/>
            <a:ext cx="3619697" cy="19194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400"/>
              <a:t>mineração de dados</a:t>
            </a:r>
          </a:p>
        </p:txBody>
      </p:sp>
      <p:pic>
        <p:nvPicPr>
          <p:cNvPr id="4" name="Imagem 6" descr="Gráfico&#10;&#10;Descrição gerada automaticamente">
            <a:extLst>
              <a:ext uri="{FF2B5EF4-FFF2-40B4-BE49-F238E27FC236}">
                <a16:creationId xmlns:a16="http://schemas.microsoft.com/office/drawing/2014/main" id="{3D412365-70EC-46FE-8762-DF5AA319E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0" r="19580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36589-82E8-4CA1-B0C5-C17E9C211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572" y="2823015"/>
            <a:ext cx="3581303" cy="35548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BR"/>
              <a:t>Com o objetivo de encontrar padrões, relação entre dados, anomalias e regras, a mineração de dados é a principal etapa do KDD.</a:t>
            </a:r>
          </a:p>
        </p:txBody>
      </p:sp>
    </p:spTree>
    <p:extLst>
      <p:ext uri="{BB962C8B-B14F-4D97-AF65-F5344CB8AC3E}">
        <p14:creationId xmlns:p14="http://schemas.microsoft.com/office/powerpoint/2010/main" val="68841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816E2-1D97-45C4-9339-21331B7B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7" y="941296"/>
            <a:ext cx="4093599" cy="122345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pt-BR" sz="2500"/>
              <a:t>TAREFAS DE MINERAÇÃO DE DADOS</a:t>
            </a:r>
            <a:br>
              <a:rPr lang="pt-BR" sz="2500"/>
            </a:br>
            <a:br>
              <a:rPr lang="pt-BR" sz="2500"/>
            </a:br>
            <a:endParaRPr lang="en-US" sz="2500">
              <a:latin typeface="Arial"/>
              <a:cs typeface="Arial"/>
            </a:endParaRPr>
          </a:p>
        </p:txBody>
      </p:sp>
      <p:graphicFrame>
        <p:nvGraphicFramePr>
          <p:cNvPr id="22" name="Espaço Reservado para Conteúdo 2">
            <a:extLst>
              <a:ext uri="{FF2B5EF4-FFF2-40B4-BE49-F238E27FC236}">
                <a16:creationId xmlns:a16="http://schemas.microsoft.com/office/drawing/2014/main" id="{ADECBEE8-A84A-4E83-B1B3-B27D6F15D7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333186"/>
              </p:ext>
            </p:extLst>
          </p:nvPr>
        </p:nvGraphicFramePr>
        <p:xfrm>
          <a:off x="5168811" y="944293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6CF6A69-998C-4F1A-9DA2-54B2A9CAB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sto MT"/>
                <a:cs typeface="Arial"/>
              </a:rPr>
              <a:t>As </a:t>
            </a:r>
            <a:r>
              <a:rPr lang="en-US" err="1">
                <a:latin typeface="Calisto MT"/>
                <a:cs typeface="Arial"/>
              </a:rPr>
              <a:t>tarefas</a:t>
            </a:r>
            <a:r>
              <a:rPr lang="en-US">
                <a:latin typeface="Calisto MT"/>
                <a:cs typeface="Arial"/>
              </a:rPr>
              <a:t> de </a:t>
            </a:r>
            <a:r>
              <a:rPr lang="en-US" err="1">
                <a:latin typeface="Calisto MT"/>
                <a:cs typeface="Arial"/>
              </a:rPr>
              <a:t>mineração</a:t>
            </a:r>
            <a:r>
              <a:rPr lang="en-US">
                <a:latin typeface="Calisto MT"/>
                <a:cs typeface="Arial"/>
              </a:rPr>
              <a:t> de dados </a:t>
            </a:r>
            <a:r>
              <a:rPr lang="en-US" err="1">
                <a:latin typeface="Calisto MT"/>
                <a:cs typeface="Arial"/>
              </a:rPr>
              <a:t>são</a:t>
            </a:r>
            <a:r>
              <a:rPr lang="en-US">
                <a:latin typeface="Calisto MT"/>
                <a:cs typeface="Arial"/>
              </a:rPr>
              <a:t> </a:t>
            </a:r>
            <a:r>
              <a:rPr lang="en-US" err="1">
                <a:latin typeface="Calisto MT"/>
                <a:cs typeface="Arial"/>
              </a:rPr>
              <a:t>os</a:t>
            </a:r>
            <a:r>
              <a:rPr lang="en-US">
                <a:latin typeface="Calisto MT"/>
                <a:cs typeface="Arial"/>
              </a:rPr>
              <a:t> </a:t>
            </a:r>
            <a:r>
              <a:rPr lang="en-US" err="1">
                <a:latin typeface="Calisto MT"/>
                <a:cs typeface="Arial"/>
              </a:rPr>
              <a:t>tipos</a:t>
            </a:r>
            <a:r>
              <a:rPr lang="en-US">
                <a:latin typeface="Calisto MT"/>
                <a:cs typeface="Arial"/>
              </a:rPr>
              <a:t> de </a:t>
            </a:r>
            <a:r>
              <a:rPr lang="en-US" err="1">
                <a:latin typeface="Calisto MT"/>
                <a:cs typeface="Arial"/>
              </a:rPr>
              <a:t>descoberta</a:t>
            </a:r>
            <a:r>
              <a:rPr lang="en-US">
                <a:latin typeface="Calisto MT"/>
                <a:cs typeface="Arial"/>
              </a:rPr>
              <a:t> que se </a:t>
            </a:r>
            <a:r>
              <a:rPr lang="en-US" err="1">
                <a:latin typeface="Calisto MT"/>
                <a:cs typeface="Arial"/>
              </a:rPr>
              <a:t>busca</a:t>
            </a:r>
            <a:r>
              <a:rPr lang="en-US">
                <a:latin typeface="Calisto MT"/>
                <a:cs typeface="Arial"/>
              </a:rPr>
              <a:t> </a:t>
            </a:r>
            <a:r>
              <a:rPr lang="en-US" err="1">
                <a:latin typeface="Calisto MT"/>
                <a:cs typeface="Arial"/>
              </a:rPr>
              <a:t>realizar</a:t>
            </a:r>
            <a:r>
              <a:rPr lang="en-US">
                <a:latin typeface="Calisto MT"/>
                <a:cs typeface="Arial"/>
              </a:rPr>
              <a:t> </a:t>
            </a:r>
            <a:r>
              <a:rPr lang="en-US" err="1">
                <a:latin typeface="Calisto MT"/>
                <a:cs typeface="Arial"/>
              </a:rPr>
              <a:t>em</a:t>
            </a:r>
            <a:r>
              <a:rPr lang="en-US">
                <a:latin typeface="Calisto MT"/>
                <a:cs typeface="Arial"/>
              </a:rPr>
              <a:t> </a:t>
            </a:r>
            <a:r>
              <a:rPr lang="en-US" err="1">
                <a:latin typeface="Calisto MT"/>
                <a:cs typeface="Arial"/>
              </a:rPr>
              <a:t>uma</a:t>
            </a:r>
            <a:r>
              <a:rPr lang="en-US">
                <a:latin typeface="Calisto MT"/>
                <a:cs typeface="Arial"/>
              </a:rPr>
              <a:t> base de dados, </a:t>
            </a:r>
            <a:r>
              <a:rPr lang="en-US" err="1">
                <a:latin typeface="Calisto MT"/>
                <a:cs typeface="Arial"/>
              </a:rPr>
              <a:t>ou</a:t>
            </a:r>
            <a:r>
              <a:rPr lang="en-US">
                <a:latin typeface="Calisto MT"/>
                <a:cs typeface="Arial"/>
              </a:rPr>
              <a:t> </a:t>
            </a:r>
            <a:r>
              <a:rPr lang="en-US" err="1">
                <a:latin typeface="Calisto MT"/>
                <a:cs typeface="Arial"/>
              </a:rPr>
              <a:t>seja</a:t>
            </a:r>
            <a:r>
              <a:rPr lang="en-US">
                <a:latin typeface="Calisto MT"/>
                <a:cs typeface="Arial"/>
              </a:rPr>
              <a:t>, </a:t>
            </a:r>
            <a:r>
              <a:rPr lang="en-US" err="1">
                <a:latin typeface="Calisto MT"/>
                <a:cs typeface="Arial"/>
              </a:rPr>
              <a:t>são</a:t>
            </a:r>
            <a:r>
              <a:rPr lang="en-US">
                <a:latin typeface="Calisto MT"/>
                <a:cs typeface="Arial"/>
              </a:rPr>
              <a:t> </a:t>
            </a:r>
            <a:r>
              <a:rPr lang="en-US" err="1">
                <a:latin typeface="Calisto MT"/>
                <a:cs typeface="Arial"/>
              </a:rPr>
              <a:t>informações</a:t>
            </a:r>
            <a:r>
              <a:rPr lang="en-US">
                <a:latin typeface="Calisto MT"/>
                <a:cs typeface="Arial"/>
              </a:rPr>
              <a:t> que se </a:t>
            </a:r>
            <a:r>
              <a:rPr lang="en-US" err="1">
                <a:latin typeface="Calisto MT"/>
                <a:cs typeface="Arial"/>
              </a:rPr>
              <a:t>deseja</a:t>
            </a:r>
            <a:r>
              <a:rPr lang="en-US">
                <a:latin typeface="Calisto MT"/>
                <a:cs typeface="Arial"/>
              </a:rPr>
              <a:t> </a:t>
            </a:r>
            <a:r>
              <a:rPr lang="en-US" err="1">
                <a:latin typeface="Calisto MT"/>
                <a:cs typeface="Arial"/>
              </a:rPr>
              <a:t>obter</a:t>
            </a:r>
            <a:r>
              <a:rPr lang="en-US">
                <a:latin typeface="Calisto MT"/>
                <a:cs typeface="Arial"/>
              </a:rPr>
              <a:t>.</a:t>
            </a:r>
          </a:p>
          <a:p>
            <a:endParaRPr lang="en-US">
              <a:latin typeface="Arial"/>
              <a:cs typeface="Arial"/>
            </a:endParaRPr>
          </a:p>
          <a:p>
            <a:r>
              <a:rPr lang="pt-BR"/>
              <a:t>A definição da técnica de mineração escolhida está ligada intimamente com a tarefa de mineração que se deseja executar, entre as diversas tarefas de mineração de dados, estão: 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032914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63AB0"/>
      </a:accent1>
      <a:accent2>
        <a:srgbClr val="A928C4"/>
      </a:accent2>
      <a:accent3>
        <a:srgbClr val="7A3AD6"/>
      </a:accent3>
      <a:accent4>
        <a:srgbClr val="3C3DC9"/>
      </a:accent4>
      <a:accent5>
        <a:srgbClr val="3A7CD6"/>
      </a:accent5>
      <a:accent6>
        <a:srgbClr val="28ABC4"/>
      </a:accent6>
      <a:hlink>
        <a:srgbClr val="3F60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E7820561110E649BB69A94638F6168F" ma:contentTypeVersion="11" ma:contentTypeDescription="Crie um novo documento." ma:contentTypeScope="" ma:versionID="4952e43a3b2804b7c2373a6f6a969943">
  <xsd:schema xmlns:xsd="http://www.w3.org/2001/XMLSchema" xmlns:xs="http://www.w3.org/2001/XMLSchema" xmlns:p="http://schemas.microsoft.com/office/2006/metadata/properties" xmlns:ns3="51357c94-144a-44f0-a046-676aa7a28340" xmlns:ns4="66e52eac-ab03-49da-9c4e-f8994a90b22e" targetNamespace="http://schemas.microsoft.com/office/2006/metadata/properties" ma:root="true" ma:fieldsID="e5767445bdcb4e952d2703c06586ef22" ns3:_="" ns4:_="">
    <xsd:import namespace="51357c94-144a-44f0-a046-676aa7a28340"/>
    <xsd:import namespace="66e52eac-ab03-49da-9c4e-f8994a90b2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357c94-144a-44f0-a046-676aa7a283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52eac-ab03-49da-9c4e-f8994a90b22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7310B1-8B58-4661-BD77-B7F555421726}">
  <ds:schemaRefs>
    <ds:schemaRef ds:uri="51357c94-144a-44f0-a046-676aa7a28340"/>
    <ds:schemaRef ds:uri="66e52eac-ab03-49da-9c4e-f8994a90b2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34947AE-16BB-45B9-B688-8B25CD9E0D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BEA156-D5E0-45D3-94ED-62CBCC37E672}">
  <ds:schemaRefs>
    <ds:schemaRef ds:uri="51357c94-144a-44f0-a046-676aa7a28340"/>
    <ds:schemaRef ds:uri="66e52eac-ab03-49da-9c4e-f8994a90b2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1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ChronicleVTI</vt:lpstr>
      <vt:lpstr>Mineração e análise de dados PARA PREDIÇÕES em criptoativos</vt:lpstr>
      <vt:lpstr>Introdução </vt:lpstr>
      <vt:lpstr>Criptomoedas</vt:lpstr>
      <vt:lpstr>ALTCOIN</vt:lpstr>
      <vt:lpstr>BLOCKCHAIN</vt:lpstr>
      <vt:lpstr>mineração</vt:lpstr>
      <vt:lpstr>A DESCOBERTA DE CONHECIMENTO EM BASES DE DADOS </vt:lpstr>
      <vt:lpstr>mineração de dados</vt:lpstr>
      <vt:lpstr>TAREFAS DE MINERAÇÃO DE DADOS  </vt:lpstr>
      <vt:lpstr>Regressão linear</vt:lpstr>
      <vt:lpstr>Ferramentas</vt:lpstr>
      <vt:lpstr>Bitcoin prediction </vt:lpstr>
      <vt:lpstr>Definição da base de dados</vt:lpstr>
      <vt:lpstr>Os campos da base de dados</vt:lpstr>
      <vt:lpstr>Manipulação da base de dados </vt:lpstr>
      <vt:lpstr>Mineração da base de dados</vt:lpstr>
      <vt:lpstr> Validação da base de dados</vt:lpstr>
      <vt:lpstr>Código e apresentação da ferramenta</vt:lpstr>
      <vt:lpstr>Resultados</vt:lpstr>
      <vt:lpstr>CONSIDERAÇÕES FINAIS E  TRABALHOS FUTUROS</vt:lpstr>
      <vt:lpstr>AGRADECEMOS A PARTICIPAÇÃO DE  TODOS! Alguma dúvida?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Jose Carlos Da Silva Filho</dc:creator>
  <cp:revision>25</cp:revision>
  <dcterms:created xsi:type="dcterms:W3CDTF">2021-05-31T23:20:56Z</dcterms:created>
  <dcterms:modified xsi:type="dcterms:W3CDTF">2021-06-19T16:34:23Z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0x0101002E7820561110E649BB69A94638F6168F</vt:lpwstr>
  </property>
</Properties>
</file>